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9"/>
  </p:notesMasterIdLst>
  <p:sldIdLst>
    <p:sldId id="256" r:id="rId2"/>
    <p:sldId id="259" r:id="rId3"/>
    <p:sldId id="357" r:id="rId4"/>
    <p:sldId id="289" r:id="rId5"/>
    <p:sldId id="264" r:id="rId6"/>
    <p:sldId id="369" r:id="rId7"/>
    <p:sldId id="351" r:id="rId8"/>
    <p:sldId id="442" r:id="rId9"/>
    <p:sldId id="443" r:id="rId10"/>
    <p:sldId id="338" r:id="rId11"/>
    <p:sldId id="450" r:id="rId12"/>
    <p:sldId id="371" r:id="rId13"/>
    <p:sldId id="310" r:id="rId14"/>
    <p:sldId id="311" r:id="rId15"/>
    <p:sldId id="312" r:id="rId16"/>
    <p:sldId id="313" r:id="rId17"/>
    <p:sldId id="314" r:id="rId18"/>
    <p:sldId id="323" r:id="rId19"/>
    <p:sldId id="352" r:id="rId20"/>
    <p:sldId id="353" r:id="rId21"/>
    <p:sldId id="451" r:id="rId22"/>
    <p:sldId id="459" r:id="rId23"/>
    <p:sldId id="461" r:id="rId24"/>
    <p:sldId id="462" r:id="rId25"/>
    <p:sldId id="463" r:id="rId26"/>
    <p:sldId id="464" r:id="rId27"/>
    <p:sldId id="473" r:id="rId28"/>
    <p:sldId id="474" r:id="rId29"/>
    <p:sldId id="452" r:id="rId30"/>
    <p:sldId id="453" r:id="rId31"/>
    <p:sldId id="454" r:id="rId32"/>
    <p:sldId id="455" r:id="rId33"/>
    <p:sldId id="456" r:id="rId34"/>
    <p:sldId id="457" r:id="rId35"/>
    <p:sldId id="449" r:id="rId36"/>
    <p:sldId id="475" r:id="rId37"/>
    <p:sldId id="263" r:id="rId38"/>
  </p:sldIdLst>
  <p:sldSz cx="9144000" cy="5143500" type="screen16x9"/>
  <p:notesSz cx="6858000" cy="9144000"/>
  <p:embeddedFontLst>
    <p:embeddedFont>
      <p:font typeface="Calibri" panose="020F0502020204030204" pitchFamily="34" charset="0"/>
      <p:regular r:id="rId40"/>
      <p:bold r:id="rId41"/>
      <p:italic r:id="rId42"/>
      <p:boldItalic r:id="rId43"/>
    </p:embeddedFont>
    <p:embeddedFont>
      <p:font typeface="DM Sans" pitchFamily="2" charset="0"/>
      <p:regular r:id="rId44"/>
      <p:bold r:id="rId45"/>
      <p:italic r:id="rId46"/>
      <p:boldItalic r:id="rId47"/>
    </p:embeddedFont>
    <p:embeddedFont>
      <p:font typeface="Helvetica Neue" panose="020B0604020202020204" charset="0"/>
      <p:regular r:id="rId48"/>
      <p:bold r:id="rId49"/>
      <p:italic r:id="rId50"/>
      <p:boldItalic r:id="rId51"/>
    </p:embeddedFont>
    <p:embeddedFont>
      <p:font typeface="Helvetica Neue Light" panose="020B0604020202020204" charset="0"/>
      <p:regular r:id="rId52"/>
      <p:bold r:id="rId53"/>
      <p:italic r:id="rId54"/>
      <p:boldItalic r:id="rId55"/>
    </p:embeddedFont>
    <p:embeddedFont>
      <p:font typeface="Lato" panose="020F0502020204030203" pitchFamily="34" charset="0"/>
      <p:regular r:id="rId56"/>
      <p:bold r:id="rId57"/>
      <p:italic r:id="rId58"/>
      <p:boldItalic r:id="rId59"/>
    </p:embeddedFont>
    <p:embeddedFont>
      <p:font typeface="Poppins" panose="00000500000000000000" pitchFamily="2" charset="0"/>
      <p:regular r:id="rId60"/>
      <p:bold r:id="rId61"/>
      <p:italic r:id="rId62"/>
      <p:boldItalic r:id="rId63"/>
    </p:embeddedFont>
    <p:embeddedFont>
      <p:font typeface="Poppins Light" panose="00000400000000000000" pitchFamily="2" charset="0"/>
      <p:regular r:id="rId64"/>
      <p:bold r:id="rId65"/>
      <p:italic r:id="rId66"/>
      <p:boldItalic r:id="rId67"/>
    </p:embeddedFont>
    <p:embeddedFont>
      <p:font typeface="Poppins SemiBold" panose="00000700000000000000" pitchFamily="2" charset="0"/>
      <p:regular r:id="rId68"/>
      <p:bold r:id="rId69"/>
      <p:italic r:id="rId70"/>
      <p:boldItalic r:id="rId71"/>
    </p:embeddedFont>
    <p:embeddedFont>
      <p:font typeface="Raleway" pitchFamily="2" charset="0"/>
      <p:regular r:id="rId72"/>
      <p:bold r:id="rId73"/>
      <p:italic r:id="rId74"/>
      <p:boldItalic r:id="rId75"/>
    </p:embeddedFont>
    <p:embeddedFont>
      <p:font typeface="Roboto" panose="02000000000000000000" pitchFamily="2"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874" y="6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font" Target="fonts/font2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4.fntdata"/><Relationship Id="rId58" Type="http://schemas.openxmlformats.org/officeDocument/2006/relationships/font" Target="fonts/font19.fntdata"/><Relationship Id="rId74" Type="http://schemas.openxmlformats.org/officeDocument/2006/relationships/font" Target="fonts/font35.fntdata"/><Relationship Id="rId79" Type="http://schemas.openxmlformats.org/officeDocument/2006/relationships/font" Target="fonts/font40.fntdata"/><Relationship Id="rId5" Type="http://schemas.openxmlformats.org/officeDocument/2006/relationships/slide" Target="slides/slide4.xml"/><Relationship Id="rId61" Type="http://schemas.openxmlformats.org/officeDocument/2006/relationships/font" Target="fonts/font22.fntdata"/><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font" Target="fonts/font30.fntdata"/><Relationship Id="rId77" Type="http://schemas.openxmlformats.org/officeDocument/2006/relationships/font" Target="fonts/font38.fntdata"/><Relationship Id="rId8" Type="http://schemas.openxmlformats.org/officeDocument/2006/relationships/slide" Target="slides/slide7.xml"/><Relationship Id="rId51" Type="http://schemas.openxmlformats.org/officeDocument/2006/relationships/font" Target="fonts/font12.fntdata"/><Relationship Id="rId72" Type="http://schemas.openxmlformats.org/officeDocument/2006/relationships/font" Target="fonts/font33.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font" Target="fonts/font28.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font" Target="fonts/font31.fntdata"/><Relationship Id="rId75" Type="http://schemas.openxmlformats.org/officeDocument/2006/relationships/font" Target="fonts/font36.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73" Type="http://schemas.openxmlformats.org/officeDocument/2006/relationships/font" Target="fonts/font34.fntdata"/><Relationship Id="rId78" Type="http://schemas.openxmlformats.org/officeDocument/2006/relationships/font" Target="fonts/font39.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font" Target="fonts/font11.fntdata"/><Relationship Id="rId55" Type="http://schemas.openxmlformats.org/officeDocument/2006/relationships/font" Target="fonts/font16.fntdata"/><Relationship Id="rId76" Type="http://schemas.openxmlformats.org/officeDocument/2006/relationships/font" Target="fonts/font37.fntdata"/><Relationship Id="rId7" Type="http://schemas.openxmlformats.org/officeDocument/2006/relationships/slide" Target="slides/slide6.xml"/><Relationship Id="rId71" Type="http://schemas.openxmlformats.org/officeDocument/2006/relationships/font" Target="fonts/font3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font" Target="fonts/font1.fntdata"/><Relationship Id="rId45" Type="http://schemas.openxmlformats.org/officeDocument/2006/relationships/font" Target="fonts/font6.fntdata"/><Relationship Id="rId66"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ws.amazon.com/es/resources/analyst-reports/gartner-mq-cips-2021/"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13b9307c11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13b9307c11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09f6f383c1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09f6f383c1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Cada año, la consultora TI Gartner elabora informes </a:t>
            </a:r>
            <a:r>
              <a:rPr lang="en-GB">
                <a:solidFill>
                  <a:schemeClr val="dk1"/>
                </a:solidFill>
                <a:highlight>
                  <a:srgbClr val="FFFFFF"/>
                </a:highlight>
              </a:rPr>
              <a:t>de investigación de mercado que se basan en métodos de análisis de datos cualitativos patentados para demostrar las tendencias del mercado, como la dirección, la madurez y los participantes. Con este gráfico se busca mostrar a los estudiantes que AWS fue rankeado como el proveedor Cloud n°1 por Gartner.</a:t>
            </a:r>
            <a:endParaRPr>
              <a:solidFill>
                <a:schemeClr val="dk1"/>
              </a:solidFill>
              <a:highlight>
                <a:srgbClr val="FFFFFF"/>
              </a:highlight>
            </a:endParaRPr>
          </a:p>
          <a:p>
            <a:pPr marL="0" lvl="0" indent="0" algn="l" rtl="0">
              <a:spcBef>
                <a:spcPts val="0"/>
              </a:spcBef>
              <a:spcAft>
                <a:spcPts val="0"/>
              </a:spcAft>
              <a:buNone/>
            </a:pPr>
            <a:r>
              <a:rPr lang="en-GB">
                <a:solidFill>
                  <a:schemeClr val="dk1"/>
                </a:solidFill>
              </a:rPr>
              <a:t>Más información en </a:t>
            </a:r>
            <a:r>
              <a:rPr lang="en-GB" u="sng">
                <a:solidFill>
                  <a:schemeClr val="hlink"/>
                </a:solidFill>
                <a:hlinkClick r:id="rId3"/>
              </a:rPr>
              <a:t>https://aws.amazon.com/es/resources/analyst-reports/gartner-mq-cips-2021/</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13c593061e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13c593061e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13c593061e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113c593061e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13c593061e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13c593061e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GB" sz="1300" b="1">
                <a:solidFill>
                  <a:schemeClr val="dk1"/>
                </a:solidFill>
                <a:latin typeface="Helvetica Neue"/>
                <a:ea typeface="Helvetica Neue"/>
                <a:cs typeface="Helvetica Neue"/>
                <a:sym typeface="Helvetica Neue"/>
              </a:rPr>
              <a:t>On-Demand: </a:t>
            </a:r>
            <a:r>
              <a:rPr lang="en-GB" sz="1300">
                <a:solidFill>
                  <a:schemeClr val="dk1"/>
                </a:solidFill>
                <a:latin typeface="Helvetica Neue Light"/>
                <a:ea typeface="Helvetica Neue Light"/>
                <a:cs typeface="Helvetica Neue Light"/>
                <a:sym typeface="Helvetica Neue Light"/>
              </a:rPr>
              <a:t>El precio es bajo demanda, este se factura mensualmente y depende de la cantidad de hs/min/seg de consumo de un servicio según el proveedor.</a:t>
            </a:r>
            <a:endParaRPr sz="1300">
              <a:solidFill>
                <a:schemeClr val="dk1"/>
              </a:solidFill>
              <a:latin typeface="Helvetica Neue Light"/>
              <a:ea typeface="Helvetica Neue Light"/>
              <a:cs typeface="Helvetica Neue Light"/>
              <a:sym typeface="Helvetica Neue Light"/>
            </a:endParaRPr>
          </a:p>
          <a:p>
            <a:pPr marL="457200" lvl="0" indent="0" algn="l" rtl="0">
              <a:lnSpc>
                <a:spcPct val="115000"/>
              </a:lnSpc>
              <a:spcBef>
                <a:spcPts val="0"/>
              </a:spcBef>
              <a:spcAft>
                <a:spcPts val="0"/>
              </a:spcAft>
              <a:buClr>
                <a:schemeClr val="dk1"/>
              </a:buClr>
              <a:buSzPts val="1100"/>
              <a:buFont typeface="Arial"/>
              <a:buNone/>
            </a:pPr>
            <a:r>
              <a:rPr lang="en-GB" sz="1300" u="sng">
                <a:solidFill>
                  <a:schemeClr val="dk1"/>
                </a:solidFill>
                <a:latin typeface="Helvetica Neue Light"/>
                <a:ea typeface="Helvetica Neue Light"/>
                <a:cs typeface="Helvetica Neue Light"/>
                <a:sym typeface="Helvetica Neue Light"/>
              </a:rPr>
              <a:t>Caso de uso:</a:t>
            </a:r>
            <a:r>
              <a:rPr lang="en-GB" sz="1300">
                <a:solidFill>
                  <a:schemeClr val="dk1"/>
                </a:solidFill>
                <a:latin typeface="Helvetica Neue Light"/>
                <a:ea typeface="Helvetica Neue Light"/>
                <a:cs typeface="Helvetica Neue Light"/>
                <a:sym typeface="Helvetica Neue Light"/>
              </a:rPr>
              <a:t> ambientes bajos, de desarrollo, QA. Servidores que no necesariamente tienen que estar encendidos las 24hs, servicios de procesamiento en determinado horario o escalamiento donde la demanda puede requerir que incrementemos o reduzcamos nuestra capacidad.</a:t>
            </a:r>
            <a:endParaRPr sz="1300">
              <a:solidFill>
                <a:schemeClr val="dk1"/>
              </a:solidFill>
              <a:latin typeface="Helvetica Neue Light"/>
              <a:ea typeface="Helvetica Neue Light"/>
              <a:cs typeface="Helvetica Neue Light"/>
              <a:sym typeface="Helvetica Neue Light"/>
            </a:endParaRPr>
          </a:p>
          <a:p>
            <a:pPr marL="457200" lvl="0" indent="-298450" algn="l" rtl="0">
              <a:lnSpc>
                <a:spcPct val="115000"/>
              </a:lnSpc>
              <a:spcBef>
                <a:spcPts val="0"/>
              </a:spcBef>
              <a:spcAft>
                <a:spcPts val="0"/>
              </a:spcAft>
              <a:buClr>
                <a:schemeClr val="dk1"/>
              </a:buClr>
              <a:buSzPts val="1100"/>
              <a:buChar char="-"/>
            </a:pPr>
            <a:r>
              <a:rPr lang="en-GB" sz="1300" b="1">
                <a:solidFill>
                  <a:schemeClr val="dk1"/>
                </a:solidFill>
                <a:latin typeface="Helvetica Neue"/>
                <a:ea typeface="Helvetica Neue"/>
                <a:cs typeface="Helvetica Neue"/>
                <a:sym typeface="Helvetica Neue"/>
              </a:rPr>
              <a:t>Reserved: </a:t>
            </a:r>
            <a:r>
              <a:rPr lang="en-GB" sz="1300">
                <a:solidFill>
                  <a:schemeClr val="dk1"/>
                </a:solidFill>
                <a:latin typeface="Helvetica Neue Light"/>
                <a:ea typeface="Helvetica Neue Light"/>
                <a:cs typeface="Helvetica Neue Light"/>
                <a:sym typeface="Helvetica Neue Light"/>
              </a:rPr>
              <a:t>Consiste en la reserva cómputo durante un periodo, esto nos permitirá reducir el costo (variable según proveedor), en el caso de AWS podemos reservar una instancia (maquina virtual) durante 1 o 3 años, logrando hasta un 66% de descuento en su precio final vs el on-demand. Pero a diferencia de este último, nos comprometemos a abonar ese periodo por adelantado (según el proveedor) sin importar que usemos o no la instancia.</a:t>
            </a:r>
            <a:endParaRPr sz="1300">
              <a:solidFill>
                <a:schemeClr val="dk1"/>
              </a:solidFill>
              <a:latin typeface="Helvetica Neue Light"/>
              <a:ea typeface="Helvetica Neue Light"/>
              <a:cs typeface="Helvetica Neue Light"/>
              <a:sym typeface="Helvetica Neue Light"/>
            </a:endParaRPr>
          </a:p>
          <a:p>
            <a:pPr marL="457200" lvl="0" indent="0" algn="l" rtl="0">
              <a:lnSpc>
                <a:spcPct val="115000"/>
              </a:lnSpc>
              <a:spcBef>
                <a:spcPts val="0"/>
              </a:spcBef>
              <a:spcAft>
                <a:spcPts val="0"/>
              </a:spcAft>
              <a:buClr>
                <a:schemeClr val="dk1"/>
              </a:buClr>
              <a:buSzPts val="1100"/>
              <a:buFont typeface="Arial"/>
              <a:buNone/>
            </a:pPr>
            <a:r>
              <a:rPr lang="en-GB" sz="1300" u="sng">
                <a:solidFill>
                  <a:schemeClr val="dk1"/>
                </a:solidFill>
                <a:latin typeface="Helvetica Neue Light"/>
                <a:ea typeface="Helvetica Neue Light"/>
                <a:cs typeface="Helvetica Neue Light"/>
                <a:sym typeface="Helvetica Neue Light"/>
              </a:rPr>
              <a:t>Caso de uso:</a:t>
            </a:r>
            <a:r>
              <a:rPr lang="en-GB" sz="1300">
                <a:solidFill>
                  <a:schemeClr val="dk1"/>
                </a:solidFill>
                <a:latin typeface="Helvetica Neue Light"/>
                <a:ea typeface="Helvetica Neue Light"/>
                <a:cs typeface="Helvetica Neue Light"/>
                <a:sym typeface="Helvetica Neue Light"/>
              </a:rPr>
              <a:t> En ambientes productivos que no apagaremos en ningún momento, se suele usar acompañado del escalamiento para tener algunas instancias reservadas como base y el resto variable en on-demand</a:t>
            </a:r>
            <a:endParaRPr sz="1300">
              <a:solidFill>
                <a:schemeClr val="dk1"/>
              </a:solidFill>
              <a:latin typeface="Helvetica Neue Light"/>
              <a:ea typeface="Helvetica Neue Light"/>
              <a:cs typeface="Helvetica Neue Light"/>
              <a:sym typeface="Helvetica Neue Light"/>
            </a:endParaRPr>
          </a:p>
          <a:p>
            <a:pPr marL="457200" lvl="0" indent="-298450" algn="l" rtl="0">
              <a:lnSpc>
                <a:spcPct val="115000"/>
              </a:lnSpc>
              <a:spcBef>
                <a:spcPts val="0"/>
              </a:spcBef>
              <a:spcAft>
                <a:spcPts val="0"/>
              </a:spcAft>
              <a:buClr>
                <a:schemeClr val="dk1"/>
              </a:buClr>
              <a:buSzPts val="1100"/>
              <a:buChar char="-"/>
            </a:pPr>
            <a:r>
              <a:rPr lang="en-GB" sz="1300" b="1">
                <a:solidFill>
                  <a:schemeClr val="dk1"/>
                </a:solidFill>
                <a:latin typeface="Helvetica Neue"/>
                <a:ea typeface="Helvetica Neue"/>
                <a:cs typeface="Helvetica Neue"/>
                <a:sym typeface="Helvetica Neue"/>
              </a:rPr>
              <a:t>SPOT: </a:t>
            </a:r>
            <a:r>
              <a:rPr lang="en-GB" sz="1300">
                <a:solidFill>
                  <a:schemeClr val="dk1"/>
                </a:solidFill>
                <a:latin typeface="Helvetica Neue Light"/>
                <a:ea typeface="Helvetica Neue Light"/>
                <a:cs typeface="Helvetica Neue Light"/>
                <a:sym typeface="Helvetica Neue Light"/>
              </a:rPr>
              <a:t>El modelo SPOT (no se encuentra en todos los proveedores) consiste en abonar un servicio de cómputo que su precio varía minuto a minuto, donde el precio puede ser más económico que un on-demand o no y esto se debe a la oferta y demanda.</a:t>
            </a:r>
            <a:endParaRPr sz="1300">
              <a:solidFill>
                <a:schemeClr val="dk1"/>
              </a:solidFill>
              <a:latin typeface="Helvetica Neue Light"/>
              <a:ea typeface="Helvetica Neue Light"/>
              <a:cs typeface="Helvetica Neue Light"/>
              <a:sym typeface="Helvetica Neue Light"/>
            </a:endParaRPr>
          </a:p>
          <a:p>
            <a:pPr marL="457200" lvl="0" indent="0" algn="l" rtl="0">
              <a:lnSpc>
                <a:spcPct val="115000"/>
              </a:lnSpc>
              <a:spcBef>
                <a:spcPts val="0"/>
              </a:spcBef>
              <a:spcAft>
                <a:spcPts val="0"/>
              </a:spcAft>
              <a:buClr>
                <a:schemeClr val="dk1"/>
              </a:buClr>
              <a:buSzPts val="1100"/>
              <a:buFont typeface="Arial"/>
              <a:buNone/>
            </a:pPr>
            <a:r>
              <a:rPr lang="en-GB" sz="1300" u="sng">
                <a:solidFill>
                  <a:schemeClr val="dk1"/>
                </a:solidFill>
                <a:latin typeface="Helvetica Neue Light"/>
                <a:ea typeface="Helvetica Neue Light"/>
                <a:cs typeface="Helvetica Neue Light"/>
                <a:sym typeface="Helvetica Neue Light"/>
              </a:rPr>
              <a:t>Caso de uso: </a:t>
            </a:r>
            <a:r>
              <a:rPr lang="en-GB" sz="1300">
                <a:solidFill>
                  <a:schemeClr val="dk1"/>
                </a:solidFill>
                <a:latin typeface="Helvetica Neue Light"/>
                <a:ea typeface="Helvetica Neue Light"/>
                <a:cs typeface="Helvetica Neue Light"/>
                <a:sym typeface="Helvetica Neue Light"/>
              </a:rPr>
              <a:t>Utilizado comúnmente en tareas que no tenemos una urgencia y podemos esperar a que el costo del SPOT sea favorable, tareas de procesamiento que podamos recuperar en caso de que el costo del SPOT sea mayor a lo esperado y debamos apagar nuestros equipos.</a:t>
            </a:r>
            <a:endParaRPr>
              <a:solidFill>
                <a:schemeClr val="dk1"/>
              </a:solidFill>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113c593061e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113c593061e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886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Data discovery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460854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478c2b05c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478c2b05c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488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909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Data discovery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878745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317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63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956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927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5760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4458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628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13b9307c11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13b9307c11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66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542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113c593061e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113c593061e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752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769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478c2b05c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478c2b05c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78c2b05c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478c2b05c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e9c8f8cb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8e9c8f8cb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f08a6ddd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f08a6ddd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Recapitulación.</a:t>
            </a:r>
            <a:r>
              <a:rPr lang="en-GB" sz="1200">
                <a:solidFill>
                  <a:schemeClr val="dk1"/>
                </a:solidFill>
                <a:latin typeface="Lato"/>
                <a:ea typeface="Lato"/>
                <a:cs typeface="Lato"/>
                <a:sym typeface="Lato"/>
              </a:rPr>
              <a:t>Consultar si quedaron dudas de la clase anterior y resolver todas las preguntas que tengan los alumnos salvo que sea algo muy complejo o específico de un alumno. En ese caso, dejarlo para el tiempo de actividad, final de la clase o para resolver luego por los diferentes canales de comunicación.</a:t>
            </a:r>
            <a:endParaRPr/>
          </a:p>
        </p:txBody>
      </p:sp>
    </p:spTree>
    <p:extLst>
      <p:ext uri="{BB962C8B-B14F-4D97-AF65-F5344CB8AC3E}">
        <p14:creationId xmlns:p14="http://schemas.microsoft.com/office/powerpoint/2010/main" val="875756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e9c8f8cb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8e9c8f8cb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591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91b49ed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91b49ed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6924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18525" y="1908550"/>
            <a:ext cx="6096000" cy="8655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2400"/>
              <a:buFont typeface="Poppins"/>
              <a:buNone/>
              <a:defRPr sz="2400">
                <a:solidFill>
                  <a:srgbClr val="FFFFFF"/>
                </a:solidFill>
                <a:latin typeface="Poppins"/>
                <a:ea typeface="Poppins"/>
                <a:cs typeface="Poppins"/>
                <a:sym typeface="Poppins"/>
              </a:defRPr>
            </a:lvl1pPr>
            <a:lvl2pPr lvl="1">
              <a:spcBef>
                <a:spcPts val="0"/>
              </a:spcBef>
              <a:spcAft>
                <a:spcPts val="0"/>
              </a:spcAft>
              <a:buSzPts val="5200"/>
              <a:buFont typeface="Poppins"/>
              <a:buNone/>
              <a:defRPr sz="5200">
                <a:latin typeface="Poppins"/>
                <a:ea typeface="Poppins"/>
                <a:cs typeface="Poppins"/>
                <a:sym typeface="Poppins"/>
              </a:defRPr>
            </a:lvl2pPr>
            <a:lvl3pPr lvl="2">
              <a:spcBef>
                <a:spcPts val="0"/>
              </a:spcBef>
              <a:spcAft>
                <a:spcPts val="0"/>
              </a:spcAft>
              <a:buSzPts val="5200"/>
              <a:buFont typeface="Poppins"/>
              <a:buNone/>
              <a:defRPr sz="5200">
                <a:latin typeface="Poppins"/>
                <a:ea typeface="Poppins"/>
                <a:cs typeface="Poppins"/>
                <a:sym typeface="Poppins"/>
              </a:defRPr>
            </a:lvl3pPr>
            <a:lvl4pPr lvl="3">
              <a:spcBef>
                <a:spcPts val="0"/>
              </a:spcBef>
              <a:spcAft>
                <a:spcPts val="0"/>
              </a:spcAft>
              <a:buSzPts val="5200"/>
              <a:buFont typeface="Poppins"/>
              <a:buNone/>
              <a:defRPr sz="5200">
                <a:latin typeface="Poppins"/>
                <a:ea typeface="Poppins"/>
                <a:cs typeface="Poppins"/>
                <a:sym typeface="Poppins"/>
              </a:defRPr>
            </a:lvl4pPr>
            <a:lvl5pPr lvl="4">
              <a:spcBef>
                <a:spcPts val="0"/>
              </a:spcBef>
              <a:spcAft>
                <a:spcPts val="0"/>
              </a:spcAft>
              <a:buSzPts val="5200"/>
              <a:buFont typeface="Poppins"/>
              <a:buNone/>
              <a:defRPr sz="5200">
                <a:latin typeface="Poppins"/>
                <a:ea typeface="Poppins"/>
                <a:cs typeface="Poppins"/>
                <a:sym typeface="Poppins"/>
              </a:defRPr>
            </a:lvl5pPr>
            <a:lvl6pPr lvl="5">
              <a:spcBef>
                <a:spcPts val="0"/>
              </a:spcBef>
              <a:spcAft>
                <a:spcPts val="0"/>
              </a:spcAft>
              <a:buSzPts val="5200"/>
              <a:buFont typeface="Poppins"/>
              <a:buNone/>
              <a:defRPr sz="5200">
                <a:latin typeface="Poppins"/>
                <a:ea typeface="Poppins"/>
                <a:cs typeface="Poppins"/>
                <a:sym typeface="Poppins"/>
              </a:defRPr>
            </a:lvl6pPr>
            <a:lvl7pPr lvl="6">
              <a:spcBef>
                <a:spcPts val="0"/>
              </a:spcBef>
              <a:spcAft>
                <a:spcPts val="0"/>
              </a:spcAft>
              <a:buSzPts val="5200"/>
              <a:buFont typeface="Poppins"/>
              <a:buNone/>
              <a:defRPr sz="5200">
                <a:latin typeface="Poppins"/>
                <a:ea typeface="Poppins"/>
                <a:cs typeface="Poppins"/>
                <a:sym typeface="Poppins"/>
              </a:defRPr>
            </a:lvl7pPr>
            <a:lvl8pPr lvl="7">
              <a:spcBef>
                <a:spcPts val="0"/>
              </a:spcBef>
              <a:spcAft>
                <a:spcPts val="0"/>
              </a:spcAft>
              <a:buSzPts val="5200"/>
              <a:buFont typeface="Poppins"/>
              <a:buNone/>
              <a:defRPr sz="5200">
                <a:latin typeface="Poppins"/>
                <a:ea typeface="Poppins"/>
                <a:cs typeface="Poppins"/>
                <a:sym typeface="Poppins"/>
              </a:defRPr>
            </a:lvl8pPr>
            <a:lvl9pPr lvl="8">
              <a:spcBef>
                <a:spcPts val="0"/>
              </a:spcBef>
              <a:spcAft>
                <a:spcPts val="0"/>
              </a:spcAft>
              <a:buSzPts val="5200"/>
              <a:buFont typeface="Poppins"/>
              <a:buNone/>
              <a:defRPr sz="5200">
                <a:latin typeface="Poppins"/>
                <a:ea typeface="Poppins"/>
                <a:cs typeface="Poppins"/>
                <a:sym typeface="Poppins"/>
              </a:defRPr>
            </a:lvl9pPr>
          </a:lstStyle>
          <a:p>
            <a:endParaRPr/>
          </a:p>
        </p:txBody>
      </p:sp>
      <p:sp>
        <p:nvSpPr>
          <p:cNvPr id="11" name="Google Shape;11;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
        <p:nvSpPr>
          <p:cNvPr id="12" name="Google Shape;12;p2"/>
          <p:cNvSpPr txBox="1">
            <a:spLocks noGrp="1"/>
          </p:cNvSpPr>
          <p:nvPr>
            <p:ph type="ctrTitle" idx="2"/>
          </p:nvPr>
        </p:nvSpPr>
        <p:spPr>
          <a:xfrm>
            <a:off x="1018525" y="2713175"/>
            <a:ext cx="6907800" cy="336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200"/>
              <a:buFont typeface="Poppins Light"/>
              <a:buNone/>
              <a:defRPr sz="1200">
                <a:solidFill>
                  <a:srgbClr val="FFFFFF"/>
                </a:solidFill>
                <a:latin typeface="Poppins Light"/>
                <a:ea typeface="Poppins Light"/>
                <a:cs typeface="Poppins Light"/>
                <a:sym typeface="Poppins Light"/>
              </a:defRPr>
            </a:lvl1pPr>
            <a:lvl2pPr lvl="1" rtl="0">
              <a:spcBef>
                <a:spcPts val="0"/>
              </a:spcBef>
              <a:spcAft>
                <a:spcPts val="0"/>
              </a:spcAft>
              <a:buSzPts val="5200"/>
              <a:buFont typeface="Poppins"/>
              <a:buNone/>
              <a:defRPr sz="5200">
                <a:latin typeface="Poppins"/>
                <a:ea typeface="Poppins"/>
                <a:cs typeface="Poppins"/>
                <a:sym typeface="Poppins"/>
              </a:defRPr>
            </a:lvl2pPr>
            <a:lvl3pPr lvl="2" rtl="0">
              <a:spcBef>
                <a:spcPts val="0"/>
              </a:spcBef>
              <a:spcAft>
                <a:spcPts val="0"/>
              </a:spcAft>
              <a:buSzPts val="5200"/>
              <a:buFont typeface="Poppins"/>
              <a:buNone/>
              <a:defRPr sz="5200">
                <a:latin typeface="Poppins"/>
                <a:ea typeface="Poppins"/>
                <a:cs typeface="Poppins"/>
                <a:sym typeface="Poppins"/>
              </a:defRPr>
            </a:lvl3pPr>
            <a:lvl4pPr lvl="3" rtl="0">
              <a:spcBef>
                <a:spcPts val="0"/>
              </a:spcBef>
              <a:spcAft>
                <a:spcPts val="0"/>
              </a:spcAft>
              <a:buSzPts val="5200"/>
              <a:buFont typeface="Poppins"/>
              <a:buNone/>
              <a:defRPr sz="5200">
                <a:latin typeface="Poppins"/>
                <a:ea typeface="Poppins"/>
                <a:cs typeface="Poppins"/>
                <a:sym typeface="Poppins"/>
              </a:defRPr>
            </a:lvl4pPr>
            <a:lvl5pPr lvl="4" rtl="0">
              <a:spcBef>
                <a:spcPts val="0"/>
              </a:spcBef>
              <a:spcAft>
                <a:spcPts val="0"/>
              </a:spcAft>
              <a:buSzPts val="5200"/>
              <a:buFont typeface="Poppins"/>
              <a:buNone/>
              <a:defRPr sz="5200">
                <a:latin typeface="Poppins"/>
                <a:ea typeface="Poppins"/>
                <a:cs typeface="Poppins"/>
                <a:sym typeface="Poppins"/>
              </a:defRPr>
            </a:lvl5pPr>
            <a:lvl6pPr lvl="5" rtl="0">
              <a:spcBef>
                <a:spcPts val="0"/>
              </a:spcBef>
              <a:spcAft>
                <a:spcPts val="0"/>
              </a:spcAft>
              <a:buSzPts val="5200"/>
              <a:buFont typeface="Poppins"/>
              <a:buNone/>
              <a:defRPr sz="5200">
                <a:latin typeface="Poppins"/>
                <a:ea typeface="Poppins"/>
                <a:cs typeface="Poppins"/>
                <a:sym typeface="Poppins"/>
              </a:defRPr>
            </a:lvl6pPr>
            <a:lvl7pPr lvl="6" rtl="0">
              <a:spcBef>
                <a:spcPts val="0"/>
              </a:spcBef>
              <a:spcAft>
                <a:spcPts val="0"/>
              </a:spcAft>
              <a:buSzPts val="5200"/>
              <a:buFont typeface="Poppins"/>
              <a:buNone/>
              <a:defRPr sz="5200">
                <a:latin typeface="Poppins"/>
                <a:ea typeface="Poppins"/>
                <a:cs typeface="Poppins"/>
                <a:sym typeface="Poppins"/>
              </a:defRPr>
            </a:lvl7pPr>
            <a:lvl8pPr lvl="7" rtl="0">
              <a:spcBef>
                <a:spcPts val="0"/>
              </a:spcBef>
              <a:spcAft>
                <a:spcPts val="0"/>
              </a:spcAft>
              <a:buSzPts val="5200"/>
              <a:buFont typeface="Poppins"/>
              <a:buNone/>
              <a:defRPr sz="5200">
                <a:latin typeface="Poppins"/>
                <a:ea typeface="Poppins"/>
                <a:cs typeface="Poppins"/>
                <a:sym typeface="Poppins"/>
              </a:defRPr>
            </a:lvl8pPr>
            <a:lvl9pPr lvl="8" rtl="0">
              <a:spcBef>
                <a:spcPts val="0"/>
              </a:spcBef>
              <a:spcAft>
                <a:spcPts val="0"/>
              </a:spcAft>
              <a:buSzPts val="5200"/>
              <a:buFont typeface="Poppins"/>
              <a:buNone/>
              <a:defRPr sz="5200">
                <a:latin typeface="Poppins"/>
                <a:ea typeface="Poppins"/>
                <a:cs typeface="Poppins"/>
                <a:sym typeface="Poppins"/>
              </a:defRPr>
            </a:lvl9pPr>
          </a:lstStyle>
          <a:p>
            <a:endParaRPr/>
          </a:p>
        </p:txBody>
      </p:sp>
      <p:sp>
        <p:nvSpPr>
          <p:cNvPr id="13" name="Google Shape;13;p2"/>
          <p:cNvSpPr/>
          <p:nvPr/>
        </p:nvSpPr>
        <p:spPr>
          <a:xfrm>
            <a:off x="1110475" y="3210575"/>
            <a:ext cx="2244000" cy="291000"/>
          </a:xfrm>
          <a:prstGeom prst="roundRect">
            <a:avLst>
              <a:gd name="adj" fmla="val 50000"/>
            </a:avLst>
          </a:prstGeom>
          <a:solidFill>
            <a:srgbClr val="262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idx="3"/>
          </p:nvPr>
        </p:nvSpPr>
        <p:spPr>
          <a:xfrm>
            <a:off x="1170925" y="3185692"/>
            <a:ext cx="2099100" cy="336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000"/>
              <a:buFont typeface="Poppins Light"/>
              <a:buNone/>
              <a:defRPr sz="1000">
                <a:solidFill>
                  <a:srgbClr val="FFFFFF"/>
                </a:solidFill>
                <a:latin typeface="Poppins Light"/>
                <a:ea typeface="Poppins Light"/>
                <a:cs typeface="Poppins Light"/>
                <a:sym typeface="Poppins Light"/>
              </a:defRPr>
            </a:lvl1pPr>
            <a:lvl2pPr lvl="1" rtl="0">
              <a:spcBef>
                <a:spcPts val="0"/>
              </a:spcBef>
              <a:spcAft>
                <a:spcPts val="0"/>
              </a:spcAft>
              <a:buSzPts val="5200"/>
              <a:buFont typeface="Poppins"/>
              <a:buNone/>
              <a:defRPr sz="5200">
                <a:latin typeface="Poppins"/>
                <a:ea typeface="Poppins"/>
                <a:cs typeface="Poppins"/>
                <a:sym typeface="Poppins"/>
              </a:defRPr>
            </a:lvl2pPr>
            <a:lvl3pPr lvl="2" rtl="0">
              <a:spcBef>
                <a:spcPts val="0"/>
              </a:spcBef>
              <a:spcAft>
                <a:spcPts val="0"/>
              </a:spcAft>
              <a:buSzPts val="5200"/>
              <a:buFont typeface="Poppins"/>
              <a:buNone/>
              <a:defRPr sz="5200">
                <a:latin typeface="Poppins"/>
                <a:ea typeface="Poppins"/>
                <a:cs typeface="Poppins"/>
                <a:sym typeface="Poppins"/>
              </a:defRPr>
            </a:lvl3pPr>
            <a:lvl4pPr lvl="3" rtl="0">
              <a:spcBef>
                <a:spcPts val="0"/>
              </a:spcBef>
              <a:spcAft>
                <a:spcPts val="0"/>
              </a:spcAft>
              <a:buSzPts val="5200"/>
              <a:buFont typeface="Poppins"/>
              <a:buNone/>
              <a:defRPr sz="5200">
                <a:latin typeface="Poppins"/>
                <a:ea typeface="Poppins"/>
                <a:cs typeface="Poppins"/>
                <a:sym typeface="Poppins"/>
              </a:defRPr>
            </a:lvl4pPr>
            <a:lvl5pPr lvl="4" rtl="0">
              <a:spcBef>
                <a:spcPts val="0"/>
              </a:spcBef>
              <a:spcAft>
                <a:spcPts val="0"/>
              </a:spcAft>
              <a:buSzPts val="5200"/>
              <a:buFont typeface="Poppins"/>
              <a:buNone/>
              <a:defRPr sz="5200">
                <a:latin typeface="Poppins"/>
                <a:ea typeface="Poppins"/>
                <a:cs typeface="Poppins"/>
                <a:sym typeface="Poppins"/>
              </a:defRPr>
            </a:lvl5pPr>
            <a:lvl6pPr lvl="5" rtl="0">
              <a:spcBef>
                <a:spcPts val="0"/>
              </a:spcBef>
              <a:spcAft>
                <a:spcPts val="0"/>
              </a:spcAft>
              <a:buSzPts val="5200"/>
              <a:buFont typeface="Poppins"/>
              <a:buNone/>
              <a:defRPr sz="5200">
                <a:latin typeface="Poppins"/>
                <a:ea typeface="Poppins"/>
                <a:cs typeface="Poppins"/>
                <a:sym typeface="Poppins"/>
              </a:defRPr>
            </a:lvl6pPr>
            <a:lvl7pPr lvl="6" rtl="0">
              <a:spcBef>
                <a:spcPts val="0"/>
              </a:spcBef>
              <a:spcAft>
                <a:spcPts val="0"/>
              </a:spcAft>
              <a:buSzPts val="5200"/>
              <a:buFont typeface="Poppins"/>
              <a:buNone/>
              <a:defRPr sz="5200">
                <a:latin typeface="Poppins"/>
                <a:ea typeface="Poppins"/>
                <a:cs typeface="Poppins"/>
                <a:sym typeface="Poppins"/>
              </a:defRPr>
            </a:lvl7pPr>
            <a:lvl8pPr lvl="7" rtl="0">
              <a:spcBef>
                <a:spcPts val="0"/>
              </a:spcBef>
              <a:spcAft>
                <a:spcPts val="0"/>
              </a:spcAft>
              <a:buSzPts val="5200"/>
              <a:buFont typeface="Poppins"/>
              <a:buNone/>
              <a:defRPr sz="5200">
                <a:latin typeface="Poppins"/>
                <a:ea typeface="Poppins"/>
                <a:cs typeface="Poppins"/>
                <a:sym typeface="Poppins"/>
              </a:defRPr>
            </a:lvl8pPr>
            <a:lvl9pPr lvl="8" rtl="0">
              <a:spcBef>
                <a:spcPts val="0"/>
              </a:spcBef>
              <a:spcAft>
                <a:spcPts val="0"/>
              </a:spcAft>
              <a:buSzPts val="5200"/>
              <a:buFont typeface="Poppins"/>
              <a:buNone/>
              <a:defRPr sz="5200">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960233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o+Imagen 3" type="titleOnly">
  <p:cSld name="Texto+Imagen 3">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
        <p:nvSpPr>
          <p:cNvPr id="30" name="Google Shape;30;p7"/>
          <p:cNvSpPr txBox="1">
            <a:spLocks noGrp="1"/>
          </p:cNvSpPr>
          <p:nvPr>
            <p:ph type="title"/>
          </p:nvPr>
        </p:nvSpPr>
        <p:spPr>
          <a:xfrm>
            <a:off x="311700" y="1039900"/>
            <a:ext cx="3716700" cy="3081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Tree>
    <p:extLst>
      <p:ext uri="{BB962C8B-B14F-4D97-AF65-F5344CB8AC3E}">
        <p14:creationId xmlns:p14="http://schemas.microsoft.com/office/powerpoint/2010/main" val="595704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 imagen 3">
  <p:cSld name="Con imagen 3">
    <p:bg>
      <p:bgPr>
        <a:blipFill>
          <a:blip r:embed="rId2">
            <a:alphaModFix/>
          </a:blip>
          <a:stretch>
            <a:fillRect/>
          </a:stretch>
        </a:blipFill>
        <a:effectLst/>
      </p:bgPr>
    </p:bg>
    <p:spTree>
      <p:nvGrpSpPr>
        <p:cNvPr id="1" name="Shape 158"/>
        <p:cNvGrpSpPr/>
        <p:nvPr/>
      </p:nvGrpSpPr>
      <p:grpSpPr>
        <a:xfrm>
          <a:off x="0" y="0"/>
          <a:ext cx="0" cy="0"/>
          <a:chOff x="0" y="0"/>
          <a:chExt cx="0" cy="0"/>
        </a:xfrm>
      </p:grpSpPr>
      <p:sp>
        <p:nvSpPr>
          <p:cNvPr id="159" name="Google Shape;159;p45"/>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 name="Google Shape;160;p45"/>
          <p:cNvPicPr preferRelativeResize="0"/>
          <p:nvPr/>
        </p:nvPicPr>
        <p:blipFill>
          <a:blip r:embed="rId3">
            <a:alphaModFix/>
          </a:blip>
          <a:stretch>
            <a:fill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175093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ondo blanco">
  <p:cSld name="Fondo blanco">
    <p:spTree>
      <p:nvGrpSpPr>
        <p:cNvPr id="1" name="Shape 137"/>
        <p:cNvGrpSpPr/>
        <p:nvPr/>
      </p:nvGrpSpPr>
      <p:grpSpPr>
        <a:xfrm>
          <a:off x="0" y="0"/>
          <a:ext cx="0" cy="0"/>
          <a:chOff x="0" y="0"/>
          <a:chExt cx="0" cy="0"/>
        </a:xfrm>
      </p:grpSpPr>
      <p:pic>
        <p:nvPicPr>
          <p:cNvPr id="138" name="Google Shape;138;p36"/>
          <p:cNvPicPr preferRelativeResize="0"/>
          <p:nvPr/>
        </p:nvPicPr>
        <p:blipFill>
          <a:blip r:embed="rId2">
            <a:alphaModFix/>
          </a:blip>
          <a:stretch>
            <a:fill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2597571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2-B">
  <p:cSld name="02-B">
    <p:bg>
      <p:bgPr>
        <a:blipFill>
          <a:blip r:embed="rId2">
            <a:alphaModFix/>
          </a:blip>
          <a:stretch>
            <a:fillRect/>
          </a:stretch>
        </a:blipFill>
        <a:effectLst/>
      </p:bgPr>
    </p:bg>
    <p:spTree>
      <p:nvGrpSpPr>
        <p:cNvPr id="1" name="Shape 135"/>
        <p:cNvGrpSpPr/>
        <p:nvPr/>
      </p:nvGrpSpPr>
      <p:grpSpPr>
        <a:xfrm>
          <a:off x="0" y="0"/>
          <a:ext cx="0" cy="0"/>
          <a:chOff x="0" y="0"/>
          <a:chExt cx="0" cy="0"/>
        </a:xfrm>
      </p:grpSpPr>
      <p:pic>
        <p:nvPicPr>
          <p:cNvPr id="136" name="Google Shape;136;p35"/>
          <p:cNvPicPr preferRelativeResize="0"/>
          <p:nvPr/>
        </p:nvPicPr>
        <p:blipFill>
          <a:blip r:embed="rId3">
            <a:alphaModFix/>
          </a:blip>
          <a:stretch>
            <a:fillRect/>
          </a:stretch>
        </p:blipFill>
        <p:spPr>
          <a:xfrm>
            <a:off x="7874775" y="4720250"/>
            <a:ext cx="1024025" cy="211625"/>
          </a:xfrm>
          <a:prstGeom prst="rect">
            <a:avLst/>
          </a:prstGeom>
          <a:noFill/>
          <a:ln>
            <a:noFill/>
          </a:ln>
        </p:spPr>
      </p:pic>
    </p:spTree>
    <p:extLst>
      <p:ext uri="{BB962C8B-B14F-4D97-AF65-F5344CB8AC3E}">
        <p14:creationId xmlns:p14="http://schemas.microsoft.com/office/powerpoint/2010/main" val="4265823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 imagen">
  <p:cSld name="Con image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38"/>
          <p:cNvPicPr preferRelativeResize="0"/>
          <p:nvPr/>
        </p:nvPicPr>
        <p:blipFill>
          <a:blip r:embed="rId3">
            <a:alphaModFix/>
          </a:blip>
          <a:stretch>
            <a:fill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1733793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adro">
  <p:cSld name="Cuadro">
    <p:bg>
      <p:bgPr>
        <a:blipFill>
          <a:blip r:embed="rId2">
            <a:alphaModFix/>
          </a:blip>
          <a:stretch>
            <a:fillRect/>
          </a:stretch>
        </a:blipFill>
        <a:effectLst/>
      </p:bgPr>
    </p:bg>
    <p:spTree>
      <p:nvGrpSpPr>
        <p:cNvPr id="1" name="Shape 161"/>
        <p:cNvGrpSpPr/>
        <p:nvPr/>
      </p:nvGrpSpPr>
      <p:grpSpPr>
        <a:xfrm>
          <a:off x="0" y="0"/>
          <a:ext cx="0" cy="0"/>
          <a:chOff x="0" y="0"/>
          <a:chExt cx="0" cy="0"/>
        </a:xfrm>
      </p:grpSpPr>
      <p:pic>
        <p:nvPicPr>
          <p:cNvPr id="162" name="Google Shape;162;p46"/>
          <p:cNvPicPr preferRelativeResize="0"/>
          <p:nvPr/>
        </p:nvPicPr>
        <p:blipFill>
          <a:blip r:embed="rId3">
            <a:alphaModFix/>
          </a:blip>
          <a:stretch>
            <a:fill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37159245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9A2C92A-2956-4309-82E7-E518A62132BD}" type="datetimeFigureOut">
              <a:rPr lang="es-PE" smtClean="0"/>
              <a:t>2/06/2022</a:t>
            </a:fld>
            <a:endParaRPr lang="es-P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PE"/>
          </a:p>
        </p:txBody>
      </p:sp>
      <p:sp>
        <p:nvSpPr>
          <p:cNvPr id="9" name="Slide Number Placeholder 8"/>
          <p:cNvSpPr>
            <a:spLocks noGrp="1"/>
          </p:cNvSpPr>
          <p:nvPr>
            <p:ph type="sldNum" sz="quarter" idx="12"/>
          </p:nvPr>
        </p:nvSpPr>
        <p:spPr>
          <a:xfrm>
            <a:off x="7425344" y="4844839"/>
            <a:ext cx="984019" cy="273844"/>
          </a:xfrm>
          <a:prstGeom prst="rect">
            <a:avLst/>
          </a:prstGeom>
        </p:spPr>
        <p:txBody>
          <a:bodyPr/>
          <a:lstStyle/>
          <a:p>
            <a:fld id="{17B18638-B53E-4F94-B3E7-A0E48A10A5E4}" type="slidenum">
              <a:rPr lang="es-PE" smtClean="0"/>
              <a:t>‹Nº›</a:t>
            </a:fld>
            <a:endParaRPr lang="es-PE"/>
          </a:p>
        </p:txBody>
      </p:sp>
    </p:spTree>
    <p:extLst>
      <p:ext uri="{BB962C8B-B14F-4D97-AF65-F5344CB8AC3E}">
        <p14:creationId xmlns:p14="http://schemas.microsoft.com/office/powerpoint/2010/main" val="14102883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78" lvl="0" indent="-342884">
              <a:spcBef>
                <a:spcPts val="0"/>
              </a:spcBef>
              <a:spcAft>
                <a:spcPts val="0"/>
              </a:spcAft>
              <a:buSzPts val="1800"/>
              <a:buChar char="●"/>
              <a:defRPr/>
            </a:lvl1pPr>
            <a:lvl2pPr marL="914355" lvl="1" indent="-317484">
              <a:spcBef>
                <a:spcPts val="1600"/>
              </a:spcBef>
              <a:spcAft>
                <a:spcPts val="0"/>
              </a:spcAft>
              <a:buSzPts val="1400"/>
              <a:buChar char="○"/>
              <a:defRPr/>
            </a:lvl2pPr>
            <a:lvl3pPr marL="1371532" lvl="2" indent="-317484">
              <a:spcBef>
                <a:spcPts val="1600"/>
              </a:spcBef>
              <a:spcAft>
                <a:spcPts val="0"/>
              </a:spcAft>
              <a:buSzPts val="1400"/>
              <a:buChar char="■"/>
              <a:defRPr/>
            </a:lvl3pPr>
            <a:lvl4pPr marL="1828709" lvl="3" indent="-317484">
              <a:spcBef>
                <a:spcPts val="1600"/>
              </a:spcBef>
              <a:spcAft>
                <a:spcPts val="0"/>
              </a:spcAft>
              <a:buSzPts val="1400"/>
              <a:buChar char="●"/>
              <a:defRPr/>
            </a:lvl4pPr>
            <a:lvl5pPr marL="2285886" lvl="4" indent="-317484">
              <a:spcBef>
                <a:spcPts val="1600"/>
              </a:spcBef>
              <a:spcAft>
                <a:spcPts val="0"/>
              </a:spcAft>
              <a:buSzPts val="1400"/>
              <a:buChar char="○"/>
              <a:defRPr/>
            </a:lvl5pPr>
            <a:lvl6pPr marL="2743064" lvl="5" indent="-317484">
              <a:spcBef>
                <a:spcPts val="1600"/>
              </a:spcBef>
              <a:spcAft>
                <a:spcPts val="0"/>
              </a:spcAft>
              <a:buSzPts val="1400"/>
              <a:buChar char="■"/>
              <a:defRPr/>
            </a:lvl6pPr>
            <a:lvl7pPr marL="3200240" lvl="6" indent="-317484">
              <a:spcBef>
                <a:spcPts val="1600"/>
              </a:spcBef>
              <a:spcAft>
                <a:spcPts val="0"/>
              </a:spcAft>
              <a:buSzPts val="1400"/>
              <a:buChar char="●"/>
              <a:defRPr/>
            </a:lvl7pPr>
            <a:lvl8pPr marL="3657418" lvl="7" indent="-317484">
              <a:spcBef>
                <a:spcPts val="1600"/>
              </a:spcBef>
              <a:spcAft>
                <a:spcPts val="0"/>
              </a:spcAft>
              <a:buSzPts val="1400"/>
              <a:buChar char="○"/>
              <a:defRPr/>
            </a:lvl8pPr>
            <a:lvl9pPr marL="4114595" lvl="8" indent="-317484">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‹Nº›</a:t>
            </a:fld>
            <a:endParaRPr lang="en-GB"/>
          </a:p>
        </p:txBody>
      </p:sp>
    </p:spTree>
    <p:extLst>
      <p:ext uri="{BB962C8B-B14F-4D97-AF65-F5344CB8AC3E}">
        <p14:creationId xmlns:p14="http://schemas.microsoft.com/office/powerpoint/2010/main" val="93449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pic>
        <p:nvPicPr>
          <p:cNvPr id="26" name="Google Shape;26;p6" descr="Texto+Imagen 2.png"/>
          <p:cNvPicPr preferRelativeResize="0"/>
          <p:nvPr/>
        </p:nvPicPr>
        <p:blipFill>
          <a:blip r:embed="rId2">
            <a:alphaModFix/>
          </a:blip>
          <a:stretch>
            <a:fillRect/>
          </a:stretch>
        </p:blipFill>
        <p:spPr>
          <a:xfrm>
            <a:off x="0" y="0"/>
            <a:ext cx="9144005" cy="5143500"/>
          </a:xfrm>
          <a:prstGeom prst="rect">
            <a:avLst/>
          </a:prstGeom>
          <a:noFill/>
          <a:ln>
            <a:noFill/>
          </a:ln>
        </p:spPr>
      </p:pic>
      <p:sp>
        <p:nvSpPr>
          <p:cNvPr id="27" name="Google Shape;27;p6"/>
          <p:cNvSpPr txBox="1">
            <a:spLocks noGrp="1"/>
          </p:cNvSpPr>
          <p:nvPr>
            <p:ph type="title"/>
          </p:nvPr>
        </p:nvSpPr>
        <p:spPr>
          <a:xfrm>
            <a:off x="311700" y="1548750"/>
            <a:ext cx="3716700" cy="2573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1800"/>
              <a:buFont typeface="Poppins SemiBold"/>
              <a:buNone/>
              <a:defRPr sz="1800">
                <a:solidFill>
                  <a:srgbClr val="FFFFFF"/>
                </a:solidFill>
                <a:latin typeface="Poppins SemiBold"/>
                <a:ea typeface="Poppins SemiBold"/>
                <a:cs typeface="Poppins SemiBold"/>
                <a:sym typeface="Poppins Semi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Imagenes + Codigo">
  <p:cSld name="ONE_COLUMN_TEXT_1_1">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o+Imagen">
  <p:cSld name="MAIN_POINT">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
        <p:nvSpPr>
          <p:cNvPr id="41" name="Google Shape;41;p11"/>
          <p:cNvSpPr txBox="1">
            <a:spLocks noGrp="1"/>
          </p:cNvSpPr>
          <p:nvPr>
            <p:ph type="title"/>
          </p:nvPr>
        </p:nvSpPr>
        <p:spPr>
          <a:xfrm>
            <a:off x="311700" y="1548750"/>
            <a:ext cx="3256800" cy="2573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1" name="Google Shape;5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seño personalizado 1">
  <p:cSld name="CUSTOM">
    <p:spTree>
      <p:nvGrpSpPr>
        <p:cNvPr id="1" name="Shape 54"/>
        <p:cNvGrpSpPr/>
        <p:nvPr/>
      </p:nvGrpSpPr>
      <p:grpSpPr>
        <a:xfrm>
          <a:off x="0" y="0"/>
          <a:ext cx="0" cy="0"/>
          <a:chOff x="0" y="0"/>
          <a:chExt cx="0" cy="0"/>
        </a:xfrm>
      </p:grpSpPr>
      <p:sp>
        <p:nvSpPr>
          <p:cNvPr id="55" name="Google Shape;5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4B6ADFD-124A-4DD2-AEC2-363F84DBAB62}" type="datetimeFigureOut">
              <a:rPr lang="es-PE" smtClean="0"/>
              <a:t>2/06/2022</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AFE149D1-B107-43FB-AF62-0EC23BBC3C67}" type="slidenum">
              <a:rPr lang="es-PE" smtClean="0"/>
              <a:t>‹Nº›</a:t>
            </a:fld>
            <a:endParaRPr lang="es-PE"/>
          </a:p>
        </p:txBody>
      </p:sp>
    </p:spTree>
    <p:extLst>
      <p:ext uri="{BB962C8B-B14F-4D97-AF65-F5344CB8AC3E}">
        <p14:creationId xmlns:p14="http://schemas.microsoft.com/office/powerpoint/2010/main" val="696834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72024" y="83708"/>
            <a:ext cx="8399951" cy="8178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545464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0" i="0">
                <a:solidFill>
                  <a:srgbClr val="878787"/>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382908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6" r:id="rId3"/>
    <p:sldLayoutId id="2147483657" r:id="rId4"/>
    <p:sldLayoutId id="2147483660" r:id="rId5"/>
    <p:sldLayoutId id="2147483662"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gartner.com/technology/media-products/reprints/AWS/1-271W1OTA-ESP.html"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7"/>
          <p:cNvSpPr txBox="1">
            <a:spLocks noGrp="1"/>
          </p:cNvSpPr>
          <p:nvPr>
            <p:ph type="ctrTitle"/>
          </p:nvPr>
        </p:nvSpPr>
        <p:spPr>
          <a:xfrm>
            <a:off x="1018525" y="2055479"/>
            <a:ext cx="6096000" cy="86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Fundamentos</a:t>
            </a:r>
            <a:r>
              <a:rPr lang="en-US" dirty="0"/>
              <a:t> del Cloud Computing</a:t>
            </a:r>
            <a:endParaRPr dirty="0"/>
          </a:p>
        </p:txBody>
      </p:sp>
      <p:sp>
        <p:nvSpPr>
          <p:cNvPr id="61" name="Google Shape;61;p17"/>
          <p:cNvSpPr txBox="1">
            <a:spLocks noGrp="1"/>
          </p:cNvSpPr>
          <p:nvPr>
            <p:ph type="ctrTitle" idx="2"/>
          </p:nvPr>
        </p:nvSpPr>
        <p:spPr>
          <a:xfrm>
            <a:off x="1018525" y="2655271"/>
            <a:ext cx="6907800" cy="3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BootCamp Cloud</a:t>
            </a:r>
            <a:endParaRPr dirty="0"/>
          </a:p>
        </p:txBody>
      </p:sp>
      <p:sp>
        <p:nvSpPr>
          <p:cNvPr id="62" name="Google Shape;62;p17"/>
          <p:cNvSpPr txBox="1">
            <a:spLocks noGrp="1"/>
          </p:cNvSpPr>
          <p:nvPr>
            <p:ph type="ctrTitle" idx="3"/>
          </p:nvPr>
        </p:nvSpPr>
        <p:spPr>
          <a:xfrm>
            <a:off x="1087105" y="3209692"/>
            <a:ext cx="2327018" cy="3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100" dirty="0"/>
              <a:t>Mg. Ing. Layla Scheli</a:t>
            </a:r>
            <a:endParaRPr sz="1100" dirty="0"/>
          </a:p>
        </p:txBody>
      </p:sp>
      <p:pic>
        <p:nvPicPr>
          <p:cNvPr id="5122" name="Picture 2" descr="Desbloquea el potencial de la nube para tu carrera">
            <a:extLst>
              <a:ext uri="{FF2B5EF4-FFF2-40B4-BE49-F238E27FC236}">
                <a16:creationId xmlns:a16="http://schemas.microsoft.com/office/drawing/2014/main" id="{81862484-5305-6C29-BB0D-048B092C0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1"/>
            <a:ext cx="4152900" cy="19466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699777" y="709351"/>
            <a:ext cx="4306564" cy="1542014"/>
          </a:xfrm>
          <a:prstGeom prst="rect">
            <a:avLst/>
          </a:prstGeom>
          <a:noFill/>
          <a:ln>
            <a:noFill/>
          </a:ln>
        </p:spPr>
        <p:txBody>
          <a:bodyPr spcFirstLastPara="1" wrap="square" lIns="91425" tIns="91425" rIns="91425" bIns="91425" anchor="t" anchorCtr="0">
            <a:noAutofit/>
          </a:bodyPr>
          <a:lstStyle/>
          <a:p>
            <a:pPr algn="just" defTabSz="457097">
              <a:lnSpc>
                <a:spcPct val="150000"/>
              </a:lnSpc>
            </a:pPr>
            <a:r>
              <a:rPr lang="es-AR" sz="1800" b="1" dirty="0">
                <a:solidFill>
                  <a:schemeClr val="accent2"/>
                </a:solidFill>
                <a:latin typeface="Roboto"/>
                <a:ea typeface="Roboto"/>
              </a:rPr>
              <a:t>3 – Métodos de Entrega</a:t>
            </a:r>
            <a:r>
              <a:rPr lang="es-AR" sz="1800" b="1" dirty="0">
                <a:solidFill>
                  <a:schemeClr val="accent2"/>
                </a:solidFill>
                <a:latin typeface="Roboto"/>
                <a:ea typeface="Roboto"/>
                <a:sym typeface="Roboto"/>
              </a:rPr>
              <a:t>: </a:t>
            </a:r>
          </a:p>
          <a:p>
            <a:pPr algn="just" defTabSz="457097">
              <a:lnSpc>
                <a:spcPct val="150000"/>
              </a:lnSpc>
            </a:pPr>
            <a:endParaRPr lang="es-AR" sz="1800" b="1" dirty="0">
              <a:solidFill>
                <a:schemeClr val="accent2"/>
              </a:solidFill>
              <a:latin typeface="Roboto"/>
              <a:ea typeface="Roboto"/>
              <a:sym typeface="Roboto"/>
            </a:endParaRPr>
          </a:p>
          <a:p>
            <a:pPr marL="285743" indent="-285743" algn="just">
              <a:lnSpc>
                <a:spcPct val="150000"/>
              </a:lnSpc>
              <a:buSzPct val="90000"/>
              <a:buFont typeface="Arial"/>
              <a:buChar char="•"/>
            </a:pPr>
            <a:r>
              <a:rPr lang="es-AR" sz="1500" dirty="0">
                <a:solidFill>
                  <a:schemeClr val="accent2"/>
                </a:solidFill>
                <a:latin typeface="Roboto"/>
                <a:ea typeface="Roboto"/>
              </a:rPr>
              <a:t>Infraestructura como servicio (IaaS).</a:t>
            </a:r>
          </a:p>
          <a:p>
            <a:pPr marL="285743" indent="-285743" algn="just">
              <a:lnSpc>
                <a:spcPct val="150000"/>
              </a:lnSpc>
              <a:buSzPct val="90000"/>
              <a:buFont typeface="Arial"/>
              <a:buChar char="•"/>
            </a:pPr>
            <a:r>
              <a:rPr lang="es-AR" sz="1500" dirty="0">
                <a:solidFill>
                  <a:schemeClr val="accent2"/>
                </a:solidFill>
                <a:latin typeface="Roboto"/>
                <a:ea typeface="Roboto"/>
              </a:rPr>
              <a:t>Plataforma como servicio (PaaS)</a:t>
            </a:r>
            <a:r>
              <a:rPr lang="es-AR" sz="1500" dirty="0">
                <a:solidFill>
                  <a:schemeClr val="accent2"/>
                </a:solidFill>
                <a:latin typeface="Roboto"/>
                <a:ea typeface="Roboto"/>
                <a:sym typeface="Roboto"/>
              </a:rPr>
              <a:t>.</a:t>
            </a:r>
          </a:p>
          <a:p>
            <a:pPr marL="285743" indent="-285743" algn="just">
              <a:lnSpc>
                <a:spcPct val="150000"/>
              </a:lnSpc>
              <a:buSzPct val="90000"/>
              <a:buFont typeface="Arial"/>
              <a:buChar char="•"/>
            </a:pPr>
            <a:r>
              <a:rPr lang="es-AR" sz="1500" dirty="0">
                <a:solidFill>
                  <a:schemeClr val="accent2"/>
                </a:solidFill>
                <a:latin typeface="Roboto"/>
                <a:ea typeface="Roboto"/>
              </a:rPr>
              <a:t>Software como servicio (SaaS)</a:t>
            </a:r>
            <a:r>
              <a:rPr lang="es-AR" sz="1500" dirty="0">
                <a:solidFill>
                  <a:schemeClr val="accent2"/>
                </a:solidFill>
                <a:latin typeface="Roboto"/>
                <a:ea typeface="Roboto"/>
                <a:sym typeface="Roboto"/>
              </a:rPr>
              <a:t>.</a:t>
            </a:r>
          </a:p>
          <a:p>
            <a:pPr lvl="0" algn="just">
              <a:lnSpc>
                <a:spcPct val="150000"/>
              </a:lnSpc>
            </a:pPr>
            <a:endParaRPr lang="es-AR" sz="1500" dirty="0">
              <a:solidFill>
                <a:schemeClr val="dk2"/>
              </a:solidFill>
              <a:latin typeface="Roboto"/>
              <a:ea typeface="Roboto"/>
              <a:cs typeface="Roboto"/>
              <a:sym typeface="Roboto"/>
            </a:endParaRPr>
          </a:p>
          <a:p>
            <a:pPr marL="285743" indent="-285743" algn="just">
              <a:lnSpc>
                <a:spcPct val="150000"/>
              </a:lnSpc>
              <a:buFont typeface="Arial" panose="020B0604020202020204" pitchFamily="34" charset="0"/>
              <a:buChar char="•"/>
            </a:pPr>
            <a:endParaRPr lang="es-AR" sz="1500" dirty="0">
              <a:solidFill>
                <a:schemeClr val="dk2"/>
              </a:solidFill>
              <a:latin typeface="Roboto"/>
              <a:ea typeface="Roboto"/>
              <a:cs typeface="Roboto"/>
              <a:sym typeface="Roboto"/>
            </a:endParaRPr>
          </a:p>
          <a:p>
            <a:pPr marL="285743" indent="-285743" algn="just">
              <a:lnSpc>
                <a:spcPct val="150000"/>
              </a:lnSpc>
              <a:buFont typeface="Arial" panose="020B0604020202020204" pitchFamily="34" charset="0"/>
              <a:buChar char="•"/>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p:txBody>
      </p:sp>
      <p:pic>
        <p:nvPicPr>
          <p:cNvPr id="1028" name="Picture 4" descr="Navégalo | 6 razones por las que su empresa debe usar la n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67834"/>
            <a:ext cx="4311195" cy="24250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677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700374" y="709638"/>
            <a:ext cx="3539170" cy="445216"/>
          </a:xfrm>
          <a:prstGeom prst="rect">
            <a:avLst/>
          </a:prstGeom>
          <a:noFill/>
          <a:ln>
            <a:noFill/>
          </a:ln>
        </p:spPr>
        <p:txBody>
          <a:bodyPr spcFirstLastPara="1" wrap="square" lIns="91411" tIns="91411" rIns="91411" bIns="91411" anchor="t" anchorCtr="0">
            <a:noAutofit/>
          </a:bodyPr>
          <a:lstStyle/>
          <a:p>
            <a:pPr algn="just">
              <a:lnSpc>
                <a:spcPct val="150000"/>
              </a:lnSpc>
            </a:pPr>
            <a:r>
              <a:rPr lang="es-AR" sz="1800" b="1" dirty="0">
                <a:solidFill>
                  <a:schemeClr val="accent2"/>
                </a:solidFill>
                <a:latin typeface="Roboto"/>
                <a:ea typeface="Roboto"/>
              </a:rPr>
              <a:t>Niveles de Responsabilidad</a:t>
            </a:r>
            <a:r>
              <a:rPr lang="es-AR" sz="1800" b="1" dirty="0">
                <a:solidFill>
                  <a:schemeClr val="accent2"/>
                </a:solidFill>
                <a:latin typeface="Roboto"/>
                <a:ea typeface="Roboto"/>
                <a:sym typeface="Roboto"/>
              </a:rPr>
              <a:t>: </a:t>
            </a:r>
          </a:p>
          <a:p>
            <a:pPr lvl="0" algn="just">
              <a:lnSpc>
                <a:spcPct val="150000"/>
              </a:lnSpc>
            </a:pPr>
            <a:endParaRPr lang="es-AR" sz="1800" b="1" dirty="0">
              <a:solidFill>
                <a:schemeClr val="accent2"/>
              </a:solidFill>
              <a:latin typeface="Roboto"/>
              <a:ea typeface="Roboto"/>
              <a:sym typeface="Roboto"/>
            </a:endParaRPr>
          </a:p>
          <a:p>
            <a:pPr marL="285686" indent="-285686" algn="just">
              <a:lnSpc>
                <a:spcPct val="150000"/>
              </a:lnSpc>
              <a:buFont typeface="Arial" panose="020B0604020202020204" pitchFamily="34" charset="0"/>
              <a:buChar char="•"/>
            </a:pPr>
            <a:endParaRPr lang="es-AR" sz="1500" dirty="0">
              <a:solidFill>
                <a:schemeClr val="dk2"/>
              </a:solidFill>
              <a:latin typeface="Roboto"/>
              <a:ea typeface="Roboto"/>
              <a:cs typeface="Roboto"/>
              <a:sym typeface="Roboto"/>
            </a:endParaRPr>
          </a:p>
          <a:p>
            <a:pPr marL="285686" indent="-285686" algn="just">
              <a:lnSpc>
                <a:spcPct val="150000"/>
              </a:lnSpc>
              <a:buFont typeface="Arial" panose="020B0604020202020204" pitchFamily="34" charset="0"/>
              <a:buChar char="•"/>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p:txBody>
      </p:sp>
      <p:pic>
        <p:nvPicPr>
          <p:cNvPr id="4" name="Content Placeholder 8">
            <a:extLst>
              <a:ext uri="{FF2B5EF4-FFF2-40B4-BE49-F238E27FC236}">
                <a16:creationId xmlns:a16="http://schemas.microsoft.com/office/drawing/2014/main" id="{D3EECFC9-A4F2-47B4-BB96-24FECE90C2B0}"/>
              </a:ext>
            </a:extLst>
          </p:cNvPr>
          <p:cNvPicPr>
            <a:picLocks noChangeAspect="1"/>
          </p:cNvPicPr>
          <p:nvPr/>
        </p:nvPicPr>
        <p:blipFill rotWithShape="1">
          <a:blip r:embed="rId3"/>
          <a:srcRect r="77153"/>
          <a:stretch/>
        </p:blipFill>
        <p:spPr>
          <a:xfrm>
            <a:off x="446140" y="1333533"/>
            <a:ext cx="2080808" cy="3580668"/>
          </a:xfrm>
          <a:prstGeom prst="rect">
            <a:avLst/>
          </a:prstGeom>
        </p:spPr>
      </p:pic>
      <p:pic>
        <p:nvPicPr>
          <p:cNvPr id="5" name="Content Placeholder 8">
            <a:extLst>
              <a:ext uri="{FF2B5EF4-FFF2-40B4-BE49-F238E27FC236}">
                <a16:creationId xmlns:a16="http://schemas.microsoft.com/office/drawing/2014/main" id="{C1821DF9-4966-4133-BD32-0BD268EC33DB}"/>
              </a:ext>
            </a:extLst>
          </p:cNvPr>
          <p:cNvPicPr>
            <a:picLocks noChangeAspect="1"/>
          </p:cNvPicPr>
          <p:nvPr/>
        </p:nvPicPr>
        <p:blipFill rotWithShape="1">
          <a:blip r:embed="rId3"/>
          <a:srcRect l="22847" r="50000"/>
          <a:stretch/>
        </p:blipFill>
        <p:spPr>
          <a:xfrm>
            <a:off x="2346947" y="1392471"/>
            <a:ext cx="2345351" cy="3395872"/>
          </a:xfrm>
          <a:prstGeom prst="rect">
            <a:avLst/>
          </a:prstGeom>
        </p:spPr>
      </p:pic>
      <p:pic>
        <p:nvPicPr>
          <p:cNvPr id="6" name="Content Placeholder 8">
            <a:extLst>
              <a:ext uri="{FF2B5EF4-FFF2-40B4-BE49-F238E27FC236}">
                <a16:creationId xmlns:a16="http://schemas.microsoft.com/office/drawing/2014/main" id="{657F409C-41BF-406E-B4F4-01A5A8ABA225}"/>
              </a:ext>
            </a:extLst>
          </p:cNvPr>
          <p:cNvPicPr>
            <a:picLocks noChangeAspect="1"/>
          </p:cNvPicPr>
          <p:nvPr/>
        </p:nvPicPr>
        <p:blipFill rotWithShape="1">
          <a:blip r:embed="rId3"/>
          <a:srcRect l="48987" r="23860"/>
          <a:stretch/>
        </p:blipFill>
        <p:spPr>
          <a:xfrm>
            <a:off x="4555298" y="1390228"/>
            <a:ext cx="2390567" cy="3461341"/>
          </a:xfrm>
          <a:prstGeom prst="rect">
            <a:avLst/>
          </a:prstGeom>
        </p:spPr>
      </p:pic>
      <p:pic>
        <p:nvPicPr>
          <p:cNvPr id="7" name="Content Placeholder 8">
            <a:extLst>
              <a:ext uri="{FF2B5EF4-FFF2-40B4-BE49-F238E27FC236}">
                <a16:creationId xmlns:a16="http://schemas.microsoft.com/office/drawing/2014/main" id="{0CC41AB3-B5EC-4675-A1DA-4E6C72DDF507}"/>
              </a:ext>
            </a:extLst>
          </p:cNvPr>
          <p:cNvPicPr>
            <a:picLocks noChangeAspect="1"/>
          </p:cNvPicPr>
          <p:nvPr/>
        </p:nvPicPr>
        <p:blipFill rotWithShape="1">
          <a:blip r:embed="rId3"/>
          <a:srcRect l="78065"/>
          <a:stretch/>
        </p:blipFill>
        <p:spPr>
          <a:xfrm>
            <a:off x="6926841" y="1383885"/>
            <a:ext cx="1967840" cy="3527041"/>
          </a:xfrm>
          <a:prstGeom prst="rect">
            <a:avLst/>
          </a:prstGeom>
        </p:spPr>
      </p:pic>
    </p:spTree>
    <p:extLst>
      <p:ext uri="{BB962C8B-B14F-4D97-AF65-F5344CB8AC3E}">
        <p14:creationId xmlns:p14="http://schemas.microsoft.com/office/powerpoint/2010/main" val="50290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C31DC87-0838-BC89-C8D6-78549DD42A38}"/>
              </a:ext>
            </a:extLst>
          </p:cNvPr>
          <p:cNvPicPr>
            <a:picLocks noChangeAspect="1"/>
          </p:cNvPicPr>
          <p:nvPr/>
        </p:nvPicPr>
        <p:blipFill>
          <a:blip r:embed="rId2"/>
          <a:stretch>
            <a:fillRect/>
          </a:stretch>
        </p:blipFill>
        <p:spPr>
          <a:xfrm>
            <a:off x="1372553" y="1018782"/>
            <a:ext cx="6398894" cy="3105935"/>
          </a:xfrm>
          <a:prstGeom prst="rect">
            <a:avLst/>
          </a:prstGeom>
        </p:spPr>
      </p:pic>
    </p:spTree>
    <p:extLst>
      <p:ext uri="{BB962C8B-B14F-4D97-AF65-F5344CB8AC3E}">
        <p14:creationId xmlns:p14="http://schemas.microsoft.com/office/powerpoint/2010/main" val="2783849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19"/>
          <p:cNvSpPr txBox="1"/>
          <p:nvPr/>
        </p:nvSpPr>
        <p:spPr>
          <a:xfrm>
            <a:off x="-538237" y="2116635"/>
            <a:ext cx="6221400" cy="151423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GB" sz="4800" b="1" u="sng" dirty="0" err="1">
                <a:solidFill>
                  <a:schemeClr val="tx1"/>
                </a:solidFill>
                <a:latin typeface="+mj-lt"/>
                <a:cs typeface="+mj-cs"/>
                <a:sym typeface="DM Sans"/>
              </a:rPr>
              <a:t>Proveedores</a:t>
            </a:r>
            <a:endParaRPr sz="4800" b="1" u="sng" dirty="0">
              <a:solidFill>
                <a:schemeClr val="tx1"/>
              </a:solidFill>
              <a:latin typeface="+mj-lt"/>
              <a:cs typeface="+mj-cs"/>
              <a:sym typeface="DM Sans"/>
            </a:endParaRPr>
          </a:p>
          <a:p>
            <a:pPr marL="0" lvl="0" indent="0" algn="ctr" rtl="0">
              <a:lnSpc>
                <a:spcPct val="90000"/>
              </a:lnSpc>
              <a:spcBef>
                <a:spcPts val="0"/>
              </a:spcBef>
              <a:spcAft>
                <a:spcPts val="0"/>
              </a:spcAft>
              <a:buNone/>
            </a:pPr>
            <a:r>
              <a:rPr lang="en-GB" sz="4800" b="1" u="sng" dirty="0">
                <a:solidFill>
                  <a:schemeClr val="tx1"/>
                </a:solidFill>
                <a:latin typeface="+mj-lt"/>
                <a:cs typeface="+mj-cs"/>
                <a:sym typeface="DM Sans"/>
              </a:rPr>
              <a:t>Cloud</a:t>
            </a:r>
            <a:endParaRPr sz="4800" b="1" u="sng" dirty="0">
              <a:solidFill>
                <a:schemeClr val="tx1"/>
              </a:solidFill>
              <a:latin typeface="+mj-lt"/>
              <a:cs typeface="+mj-cs"/>
              <a:sym typeface="DM Sans"/>
            </a:endParaRPr>
          </a:p>
        </p:txBody>
      </p:sp>
      <p:pic>
        <p:nvPicPr>
          <p:cNvPr id="3074" name="Picture 2" descr="Código Facilito - Conviértete en profesional desde tu casa">
            <a:extLst>
              <a:ext uri="{FF2B5EF4-FFF2-40B4-BE49-F238E27FC236}">
                <a16:creationId xmlns:a16="http://schemas.microsoft.com/office/drawing/2014/main" id="{9D423843-9C60-09A3-F9A4-161E0CECC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075" y="-96202"/>
            <a:ext cx="3971925" cy="3171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20"/>
          <p:cNvSpPr txBox="1">
            <a:spLocks noGrp="1"/>
          </p:cNvSpPr>
          <p:nvPr>
            <p:ph type="ctrTitle" idx="4294967295"/>
          </p:nvPr>
        </p:nvSpPr>
        <p:spPr>
          <a:xfrm>
            <a:off x="342900" y="1154300"/>
            <a:ext cx="8156575" cy="50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b="1">
                <a:latin typeface="DM Sans"/>
                <a:ea typeface="DM Sans"/>
                <a:cs typeface="DM Sans"/>
                <a:sym typeface="DM Sans"/>
              </a:rPr>
              <a:t>Proveedores Cloud</a:t>
            </a:r>
            <a:endParaRPr sz="3000" b="1">
              <a:latin typeface="DM Sans"/>
              <a:ea typeface="DM Sans"/>
              <a:cs typeface="DM Sans"/>
              <a:sym typeface="DM Sans"/>
            </a:endParaRPr>
          </a:p>
        </p:txBody>
      </p:sp>
      <p:sp>
        <p:nvSpPr>
          <p:cNvPr id="828" name="Google Shape;828;p120"/>
          <p:cNvSpPr txBox="1"/>
          <p:nvPr/>
        </p:nvSpPr>
        <p:spPr>
          <a:xfrm>
            <a:off x="648375" y="1811950"/>
            <a:ext cx="3516600" cy="2146711"/>
          </a:xfrm>
          <a:prstGeom prst="rect">
            <a:avLst/>
          </a:prstGeom>
          <a:noFill/>
          <a:ln>
            <a:noFill/>
          </a:ln>
        </p:spPr>
        <p:txBody>
          <a:bodyPr spcFirstLastPara="1" wrap="square" lIns="91425" tIns="91425" rIns="91425" bIns="91425" anchor="t" anchorCtr="0">
            <a:spAutoFit/>
          </a:bodyPr>
          <a:lstStyle/>
          <a:p>
            <a:pPr marL="457200" lvl="0" indent="-336550" algn="l" rtl="0">
              <a:lnSpc>
                <a:spcPct val="150000"/>
              </a:lnSpc>
              <a:spcBef>
                <a:spcPts val="0"/>
              </a:spcBef>
              <a:spcAft>
                <a:spcPts val="0"/>
              </a:spcAft>
              <a:buClr>
                <a:schemeClr val="accent5">
                  <a:lumMod val="50000"/>
                </a:schemeClr>
              </a:buClr>
              <a:buSzPts val="1700"/>
              <a:buFont typeface="DM Sans"/>
              <a:buAutoNum type="arabicPeriod"/>
            </a:pPr>
            <a:r>
              <a:rPr lang="en-GB" sz="1700" dirty="0">
                <a:latin typeface="DM Sans"/>
                <a:ea typeface="DM Sans"/>
                <a:cs typeface="DM Sans"/>
                <a:sym typeface="DM Sans"/>
              </a:rPr>
              <a:t>Amazon Web Services</a:t>
            </a:r>
            <a:endParaRPr sz="1700" dirty="0">
              <a:latin typeface="DM Sans"/>
              <a:ea typeface="DM Sans"/>
              <a:cs typeface="DM Sans"/>
              <a:sym typeface="DM Sans"/>
            </a:endParaRPr>
          </a:p>
          <a:p>
            <a:pPr marL="457200" lvl="0" indent="-336550" algn="l" rtl="0">
              <a:lnSpc>
                <a:spcPct val="150000"/>
              </a:lnSpc>
              <a:spcBef>
                <a:spcPts val="0"/>
              </a:spcBef>
              <a:spcAft>
                <a:spcPts val="0"/>
              </a:spcAft>
              <a:buClr>
                <a:schemeClr val="accent5">
                  <a:lumMod val="50000"/>
                </a:schemeClr>
              </a:buClr>
              <a:buSzPts val="1700"/>
              <a:buFont typeface="DM Sans"/>
              <a:buAutoNum type="arabicPeriod"/>
            </a:pPr>
            <a:r>
              <a:rPr lang="en-GB" sz="1700" dirty="0">
                <a:latin typeface="DM Sans"/>
                <a:ea typeface="DM Sans"/>
                <a:cs typeface="DM Sans"/>
                <a:sym typeface="DM Sans"/>
              </a:rPr>
              <a:t>Microsoft Azure</a:t>
            </a:r>
            <a:endParaRPr sz="1700" dirty="0">
              <a:latin typeface="DM Sans"/>
              <a:ea typeface="DM Sans"/>
              <a:cs typeface="DM Sans"/>
              <a:sym typeface="DM Sans"/>
            </a:endParaRPr>
          </a:p>
          <a:p>
            <a:pPr marL="457200" lvl="0" indent="-336550" algn="l" rtl="0">
              <a:lnSpc>
                <a:spcPct val="150000"/>
              </a:lnSpc>
              <a:spcBef>
                <a:spcPts val="0"/>
              </a:spcBef>
              <a:spcAft>
                <a:spcPts val="0"/>
              </a:spcAft>
              <a:buClr>
                <a:schemeClr val="accent5">
                  <a:lumMod val="50000"/>
                </a:schemeClr>
              </a:buClr>
              <a:buSzPts val="1700"/>
              <a:buFont typeface="DM Sans"/>
              <a:buAutoNum type="arabicPeriod"/>
            </a:pPr>
            <a:r>
              <a:rPr lang="en-GB" sz="1700" dirty="0">
                <a:latin typeface="DM Sans"/>
                <a:ea typeface="DM Sans"/>
                <a:cs typeface="DM Sans"/>
                <a:sym typeface="DM Sans"/>
              </a:rPr>
              <a:t>Google Cloud Platform</a:t>
            </a:r>
            <a:endParaRPr sz="1700" dirty="0">
              <a:latin typeface="DM Sans"/>
              <a:ea typeface="DM Sans"/>
              <a:cs typeface="DM Sans"/>
              <a:sym typeface="DM Sans"/>
            </a:endParaRPr>
          </a:p>
          <a:p>
            <a:pPr marL="457200" lvl="0" indent="-336550" algn="l" rtl="0">
              <a:lnSpc>
                <a:spcPct val="150000"/>
              </a:lnSpc>
              <a:spcBef>
                <a:spcPts val="0"/>
              </a:spcBef>
              <a:spcAft>
                <a:spcPts val="0"/>
              </a:spcAft>
              <a:buClr>
                <a:schemeClr val="accent5">
                  <a:lumMod val="50000"/>
                </a:schemeClr>
              </a:buClr>
              <a:buSzPts val="1700"/>
              <a:buFont typeface="DM Sans"/>
              <a:buAutoNum type="arabicPeriod"/>
            </a:pPr>
            <a:r>
              <a:rPr lang="en-GB" sz="1700" dirty="0">
                <a:latin typeface="DM Sans"/>
                <a:ea typeface="DM Sans"/>
                <a:cs typeface="DM Sans"/>
                <a:sym typeface="DM Sans"/>
              </a:rPr>
              <a:t>Alibaba Cloud</a:t>
            </a:r>
            <a:endParaRPr sz="1700" dirty="0">
              <a:latin typeface="DM Sans"/>
              <a:ea typeface="DM Sans"/>
              <a:cs typeface="DM Sans"/>
              <a:sym typeface="DM Sans"/>
            </a:endParaRPr>
          </a:p>
          <a:p>
            <a:pPr marL="457200" lvl="0" indent="-336550" algn="l" rtl="0">
              <a:lnSpc>
                <a:spcPct val="150000"/>
              </a:lnSpc>
              <a:spcBef>
                <a:spcPts val="0"/>
              </a:spcBef>
              <a:spcAft>
                <a:spcPts val="0"/>
              </a:spcAft>
              <a:buClr>
                <a:schemeClr val="accent5">
                  <a:lumMod val="50000"/>
                </a:schemeClr>
              </a:buClr>
              <a:buSzPts val="1700"/>
              <a:buFont typeface="DM Sans"/>
              <a:buAutoNum type="arabicPeriod"/>
            </a:pPr>
            <a:r>
              <a:rPr lang="en-GB" sz="1700" dirty="0">
                <a:latin typeface="DM Sans"/>
                <a:ea typeface="DM Sans"/>
                <a:cs typeface="DM Sans"/>
                <a:sym typeface="DM Sans"/>
              </a:rPr>
              <a:t>Oracle Cloud Infrastructure </a:t>
            </a:r>
            <a:endParaRPr sz="1700" dirty="0">
              <a:latin typeface="DM Sans"/>
              <a:ea typeface="DM Sans"/>
              <a:cs typeface="DM Sans"/>
              <a:sym typeface="DM Sans"/>
            </a:endParaRPr>
          </a:p>
        </p:txBody>
      </p:sp>
      <p:sp>
        <p:nvSpPr>
          <p:cNvPr id="829" name="Google Shape;829;p120"/>
          <p:cNvSpPr txBox="1"/>
          <p:nvPr/>
        </p:nvSpPr>
        <p:spPr>
          <a:xfrm>
            <a:off x="566600" y="4610850"/>
            <a:ext cx="4238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100">
                <a:solidFill>
                  <a:srgbClr val="999999"/>
                </a:solidFill>
                <a:latin typeface="DM Sans"/>
                <a:ea typeface="DM Sans"/>
                <a:cs typeface="DM Sans"/>
                <a:sym typeface="DM Sans"/>
              </a:rPr>
              <a:t>Ranking</a:t>
            </a:r>
            <a:r>
              <a:rPr lang="en-GB">
                <a:latin typeface="DM Sans"/>
                <a:ea typeface="DM Sans"/>
                <a:cs typeface="DM Sans"/>
                <a:sym typeface="DM Sans"/>
              </a:rPr>
              <a:t> </a:t>
            </a:r>
            <a:r>
              <a:rPr lang="en-GB" sz="1100">
                <a:solidFill>
                  <a:srgbClr val="999999"/>
                </a:solidFill>
                <a:latin typeface="DM Sans"/>
                <a:ea typeface="DM Sans"/>
                <a:cs typeface="DM Sans"/>
                <a:sym typeface="DM Sans"/>
              </a:rPr>
              <a:t>tomado de </a:t>
            </a:r>
            <a:r>
              <a:rPr lang="en-GB" sz="1100" u="sng">
                <a:solidFill>
                  <a:srgbClr val="83AEFB"/>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Gartner Magic Quadrant</a:t>
            </a:r>
            <a:endParaRPr sz="1100" u="sng">
              <a:solidFill>
                <a:srgbClr val="83AEFB"/>
              </a:solidFill>
              <a:latin typeface="DM Sans"/>
              <a:ea typeface="DM Sans"/>
              <a:cs typeface="DM Sans"/>
              <a:sym typeface="DM Sans"/>
            </a:endParaRPr>
          </a:p>
        </p:txBody>
      </p:sp>
      <p:pic>
        <p:nvPicPr>
          <p:cNvPr id="830" name="Google Shape;830;p120" descr="El eje x corresponde a la integridad de la visión y el y a la capacidad de acción. Amazon Web Services es el mejor posicionado en el cuadrante superior derecho donde también se encuentra Microsoft. Le siguen Google, Alibaba Cloud y Oracle" title="Gráfico de Gartner Magic Quadrant sobre proveedores cloud"/>
          <p:cNvPicPr preferRelativeResize="0"/>
          <p:nvPr/>
        </p:nvPicPr>
        <p:blipFill>
          <a:blip r:embed="rId4">
            <a:alphaModFix/>
          </a:blip>
          <a:stretch>
            <a:fillRect/>
          </a:stretch>
        </p:blipFill>
        <p:spPr>
          <a:xfrm>
            <a:off x="5209425" y="463287"/>
            <a:ext cx="3113426" cy="3113426"/>
          </a:xfrm>
          <a:prstGeom prst="rect">
            <a:avLst/>
          </a:prstGeom>
          <a:noFill/>
          <a:ln>
            <a:noFill/>
          </a:ln>
        </p:spPr>
      </p:pic>
      <p:sp>
        <p:nvSpPr>
          <p:cNvPr id="831" name="Google Shape;831;p120"/>
          <p:cNvSpPr txBox="1"/>
          <p:nvPr/>
        </p:nvSpPr>
        <p:spPr>
          <a:xfrm>
            <a:off x="566600" y="1008100"/>
            <a:ext cx="423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21"/>
          <p:cNvSpPr txBox="1"/>
          <p:nvPr/>
        </p:nvSpPr>
        <p:spPr>
          <a:xfrm>
            <a:off x="320190" y="894650"/>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GB" sz="4000" b="1" dirty="0" err="1">
                <a:solidFill>
                  <a:schemeClr val="dk1"/>
                </a:solidFill>
                <a:latin typeface="DM Sans"/>
                <a:ea typeface="DM Sans"/>
                <a:cs typeface="DM Sans"/>
                <a:sym typeface="DM Sans"/>
              </a:rPr>
              <a:t>Otros</a:t>
            </a:r>
            <a:r>
              <a:rPr lang="en-GB" sz="4000" b="1" dirty="0">
                <a:solidFill>
                  <a:schemeClr val="dk1"/>
                </a:solidFill>
                <a:latin typeface="DM Sans"/>
                <a:ea typeface="DM Sans"/>
                <a:cs typeface="DM Sans"/>
                <a:sym typeface="DM Sans"/>
              </a:rPr>
              <a:t> </a:t>
            </a:r>
            <a:r>
              <a:rPr lang="en-GB" sz="4000" b="1" dirty="0" err="1">
                <a:solidFill>
                  <a:schemeClr val="dk1"/>
                </a:solidFill>
                <a:latin typeface="DM Sans"/>
                <a:ea typeface="DM Sans"/>
                <a:cs typeface="DM Sans"/>
                <a:sym typeface="DM Sans"/>
              </a:rPr>
              <a:t>proveedores</a:t>
            </a:r>
            <a:endParaRPr sz="4000" b="1" dirty="0">
              <a:solidFill>
                <a:schemeClr val="dk1"/>
              </a:solidFill>
              <a:latin typeface="DM Sans"/>
              <a:ea typeface="DM Sans"/>
              <a:cs typeface="DM Sans"/>
              <a:sym typeface="DM Sans"/>
            </a:endParaRPr>
          </a:p>
        </p:txBody>
      </p:sp>
      <p:sp>
        <p:nvSpPr>
          <p:cNvPr id="837" name="Google Shape;837;p121"/>
          <p:cNvSpPr txBox="1"/>
          <p:nvPr/>
        </p:nvSpPr>
        <p:spPr>
          <a:xfrm>
            <a:off x="544250" y="1633550"/>
            <a:ext cx="4060200" cy="2146711"/>
          </a:xfrm>
          <a:prstGeom prst="rect">
            <a:avLst/>
          </a:prstGeom>
          <a:noFill/>
          <a:ln>
            <a:noFill/>
          </a:ln>
        </p:spPr>
        <p:txBody>
          <a:bodyPr spcFirstLastPara="1" wrap="square" lIns="91425" tIns="91425" rIns="91425" bIns="91425" anchor="t" anchorCtr="0">
            <a:spAutoFit/>
          </a:bodyPr>
          <a:lstStyle/>
          <a:p>
            <a:pPr marL="457200" marR="0" lvl="0" indent="-336550" algn="l" rtl="0">
              <a:lnSpc>
                <a:spcPct val="150000"/>
              </a:lnSpc>
              <a:spcBef>
                <a:spcPts val="0"/>
              </a:spcBef>
              <a:spcAft>
                <a:spcPts val="0"/>
              </a:spcAft>
              <a:buClr>
                <a:schemeClr val="accent5"/>
              </a:buClr>
              <a:buSzPts val="1700"/>
              <a:buFont typeface="DM Sans"/>
              <a:buChar char="✓"/>
            </a:pPr>
            <a:r>
              <a:rPr lang="en-GB" sz="1700" dirty="0">
                <a:latin typeface="DM Sans"/>
                <a:ea typeface="DM Sans"/>
                <a:cs typeface="DM Sans"/>
                <a:sym typeface="DM Sans"/>
              </a:rPr>
              <a:t>Digital Ocean</a:t>
            </a:r>
          </a:p>
          <a:p>
            <a:pPr marL="457200" marR="0" lvl="0" indent="-336550" algn="l" rtl="0">
              <a:lnSpc>
                <a:spcPct val="150000"/>
              </a:lnSpc>
              <a:spcBef>
                <a:spcPts val="0"/>
              </a:spcBef>
              <a:spcAft>
                <a:spcPts val="0"/>
              </a:spcAft>
              <a:buClr>
                <a:schemeClr val="accent5"/>
              </a:buClr>
              <a:buSzPts val="1700"/>
              <a:buFont typeface="DM Sans"/>
              <a:buChar char="✓"/>
            </a:pPr>
            <a:r>
              <a:rPr lang="en-GB" sz="1700" dirty="0">
                <a:latin typeface="DM Sans"/>
                <a:ea typeface="DM Sans"/>
                <a:cs typeface="DM Sans"/>
                <a:sym typeface="DM Sans"/>
              </a:rPr>
              <a:t>OpenStack</a:t>
            </a:r>
          </a:p>
          <a:p>
            <a:pPr marL="457200" marR="0" lvl="0" indent="-336550" algn="l" rtl="0">
              <a:lnSpc>
                <a:spcPct val="150000"/>
              </a:lnSpc>
              <a:spcBef>
                <a:spcPts val="0"/>
              </a:spcBef>
              <a:spcAft>
                <a:spcPts val="0"/>
              </a:spcAft>
              <a:buClr>
                <a:schemeClr val="accent5"/>
              </a:buClr>
              <a:buSzPts val="1700"/>
              <a:buFont typeface="DM Sans"/>
              <a:buChar char="✓"/>
            </a:pPr>
            <a:r>
              <a:rPr lang="en-GB" sz="1700" dirty="0" err="1">
                <a:latin typeface="DM Sans"/>
                <a:ea typeface="DM Sans"/>
                <a:cs typeface="DM Sans"/>
                <a:sym typeface="DM Sans"/>
              </a:rPr>
              <a:t>Vmware</a:t>
            </a:r>
            <a:endParaRPr lang="en-GB" sz="1700" dirty="0">
              <a:latin typeface="DM Sans"/>
              <a:ea typeface="DM Sans"/>
              <a:cs typeface="DM Sans"/>
              <a:sym typeface="DM Sans"/>
            </a:endParaRPr>
          </a:p>
          <a:p>
            <a:pPr marL="457200" marR="0" lvl="0" indent="-336550" algn="l" rtl="0">
              <a:lnSpc>
                <a:spcPct val="150000"/>
              </a:lnSpc>
              <a:spcBef>
                <a:spcPts val="0"/>
              </a:spcBef>
              <a:spcAft>
                <a:spcPts val="0"/>
              </a:spcAft>
              <a:buClr>
                <a:schemeClr val="accent5"/>
              </a:buClr>
              <a:buSzPts val="1700"/>
              <a:buFont typeface="DM Sans"/>
              <a:buChar char="✓"/>
            </a:pPr>
            <a:r>
              <a:rPr lang="en-GB" sz="1700" dirty="0">
                <a:latin typeface="DM Sans"/>
                <a:ea typeface="DM Sans"/>
                <a:cs typeface="DM Sans"/>
                <a:sym typeface="DM Sans"/>
              </a:rPr>
              <a:t>Pivotal Cloud Foundry</a:t>
            </a:r>
          </a:p>
          <a:p>
            <a:pPr marL="457200" marR="0" lvl="0" indent="-336550" algn="l" rtl="0">
              <a:lnSpc>
                <a:spcPct val="150000"/>
              </a:lnSpc>
              <a:spcBef>
                <a:spcPts val="0"/>
              </a:spcBef>
              <a:spcAft>
                <a:spcPts val="0"/>
              </a:spcAft>
              <a:buClr>
                <a:schemeClr val="accent5"/>
              </a:buClr>
              <a:buSzPts val="1700"/>
              <a:buFont typeface="DM Sans"/>
              <a:buChar char="✓"/>
            </a:pPr>
            <a:r>
              <a:rPr lang="en-GB" sz="1700" dirty="0">
                <a:latin typeface="DM Sans"/>
                <a:ea typeface="DM Sans"/>
                <a:cs typeface="DM Sans"/>
                <a:sym typeface="DM Sans"/>
              </a:rPr>
              <a:t>IBM Cloud</a:t>
            </a:r>
            <a:endParaRPr sz="1700" dirty="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122"/>
          <p:cNvSpPr txBox="1"/>
          <p:nvPr/>
        </p:nvSpPr>
        <p:spPr>
          <a:xfrm>
            <a:off x="1461300" y="1682295"/>
            <a:ext cx="6221400" cy="1293000"/>
          </a:xfrm>
          <a:prstGeom prst="rect">
            <a:avLst/>
          </a:prstGeom>
          <a:noFill/>
          <a:ln>
            <a:noFill/>
          </a:ln>
        </p:spPr>
        <p:txBody>
          <a:bodyPr spcFirstLastPara="1" wrap="square" lIns="91425" tIns="91425" rIns="91425" bIns="91425" anchor="t" anchorCtr="0">
            <a:spAutoFit/>
          </a:bodyPr>
          <a:lstStyle/>
          <a:p>
            <a:pPr algn="ctr">
              <a:lnSpc>
                <a:spcPct val="90000"/>
              </a:lnSpc>
            </a:pPr>
            <a:r>
              <a:rPr lang="en-GB" sz="4000" b="1" dirty="0" err="1">
                <a:solidFill>
                  <a:schemeClr val="dk1"/>
                </a:solidFill>
                <a:latin typeface="DM Sans"/>
                <a:sym typeface="DM Sans"/>
              </a:rPr>
              <a:t>Modelos</a:t>
            </a:r>
            <a:r>
              <a:rPr lang="en-GB" sz="4000" b="1" dirty="0">
                <a:solidFill>
                  <a:schemeClr val="dk1"/>
                </a:solidFill>
                <a:latin typeface="DM Sans"/>
                <a:sym typeface="DM Sans"/>
              </a:rPr>
              <a:t> de </a:t>
            </a:r>
            <a:r>
              <a:rPr lang="en-GB" sz="4000" b="1" dirty="0" err="1">
                <a:solidFill>
                  <a:schemeClr val="dk1"/>
                </a:solidFill>
                <a:latin typeface="DM Sans"/>
                <a:sym typeface="DM Sans"/>
              </a:rPr>
              <a:t>costos</a:t>
            </a:r>
            <a:endParaRPr sz="4000" b="1" dirty="0">
              <a:solidFill>
                <a:schemeClr val="dk1"/>
              </a:solidFill>
              <a:latin typeface="DM Sans"/>
              <a:sym typeface="DM Sans"/>
            </a:endParaRPr>
          </a:p>
          <a:p>
            <a:pPr algn="ctr">
              <a:lnSpc>
                <a:spcPct val="90000"/>
              </a:lnSpc>
            </a:pPr>
            <a:r>
              <a:rPr lang="en-GB" sz="4000" b="1" dirty="0" err="1">
                <a:solidFill>
                  <a:schemeClr val="dk1"/>
                </a:solidFill>
                <a:latin typeface="DM Sans"/>
                <a:sym typeface="DM Sans"/>
              </a:rPr>
              <a:t>en</a:t>
            </a:r>
            <a:r>
              <a:rPr lang="en-GB" sz="4000" b="1" dirty="0">
                <a:solidFill>
                  <a:schemeClr val="dk1"/>
                </a:solidFill>
                <a:latin typeface="DM Sans"/>
                <a:sym typeface="DM Sans"/>
              </a:rPr>
              <a:t> la </a:t>
            </a:r>
            <a:r>
              <a:rPr lang="en-GB" sz="4000" b="1" dirty="0" err="1">
                <a:solidFill>
                  <a:schemeClr val="dk1"/>
                </a:solidFill>
                <a:latin typeface="DM Sans"/>
                <a:sym typeface="DM Sans"/>
              </a:rPr>
              <a:t>nube</a:t>
            </a:r>
            <a:endParaRPr sz="4000" b="1" dirty="0">
              <a:solidFill>
                <a:schemeClr val="dk1"/>
              </a:solidFill>
              <a:latin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23"/>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GB" sz="3500" b="1">
                <a:solidFill>
                  <a:schemeClr val="lt1"/>
                </a:solidFill>
                <a:latin typeface="DM Sans"/>
                <a:ea typeface="DM Sans"/>
                <a:cs typeface="DM Sans"/>
                <a:sym typeface="DM Sans"/>
              </a:rPr>
              <a:t>Costos en la nube</a:t>
            </a:r>
            <a:endParaRPr sz="3500" b="1">
              <a:solidFill>
                <a:schemeClr val="lt1"/>
              </a:solidFill>
              <a:latin typeface="DM Sans"/>
              <a:ea typeface="DM Sans"/>
              <a:cs typeface="DM Sans"/>
              <a:sym typeface="DM Sans"/>
            </a:endParaRPr>
          </a:p>
        </p:txBody>
      </p:sp>
      <p:sp>
        <p:nvSpPr>
          <p:cNvPr id="848" name="Google Shape;848;p123"/>
          <p:cNvSpPr/>
          <p:nvPr/>
        </p:nvSpPr>
        <p:spPr>
          <a:xfrm>
            <a:off x="971400" y="484962"/>
            <a:ext cx="7582200" cy="3006825"/>
          </a:xfrm>
          <a:prstGeom prst="rect">
            <a:avLst/>
          </a:pr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23"/>
          <p:cNvSpPr txBox="1"/>
          <p:nvPr/>
        </p:nvSpPr>
        <p:spPr>
          <a:xfrm>
            <a:off x="1219175" y="1194725"/>
            <a:ext cx="2166300" cy="182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350" dirty="0">
                <a:solidFill>
                  <a:schemeClr val="dk1"/>
                </a:solidFill>
                <a:latin typeface="DM Sans"/>
                <a:ea typeface="DM Sans"/>
                <a:cs typeface="DM Sans"/>
                <a:sym typeface="DM Sans"/>
              </a:rPr>
              <a:t>El </a:t>
            </a:r>
            <a:r>
              <a:rPr lang="en-GB" sz="1350" dirty="0" err="1">
                <a:solidFill>
                  <a:schemeClr val="dk1"/>
                </a:solidFill>
                <a:latin typeface="DM Sans"/>
                <a:ea typeface="DM Sans"/>
                <a:cs typeface="DM Sans"/>
                <a:sym typeface="DM Sans"/>
              </a:rPr>
              <a:t>precio</a:t>
            </a:r>
            <a:r>
              <a:rPr lang="en-GB" sz="1350" dirty="0">
                <a:solidFill>
                  <a:schemeClr val="dk1"/>
                </a:solidFill>
                <a:latin typeface="DM Sans"/>
                <a:ea typeface="DM Sans"/>
                <a:cs typeface="DM Sans"/>
                <a:sym typeface="DM Sans"/>
              </a:rPr>
              <a:t> es bajo </a:t>
            </a:r>
            <a:r>
              <a:rPr lang="en-GB" sz="1350" dirty="0" err="1">
                <a:solidFill>
                  <a:schemeClr val="dk1"/>
                </a:solidFill>
                <a:latin typeface="DM Sans"/>
                <a:ea typeface="DM Sans"/>
                <a:cs typeface="DM Sans"/>
                <a:sym typeface="DM Sans"/>
              </a:rPr>
              <a:t>demanda</a:t>
            </a:r>
            <a:r>
              <a:rPr lang="en-GB" sz="1350" dirty="0">
                <a:solidFill>
                  <a:schemeClr val="dk1"/>
                </a:solidFill>
                <a:latin typeface="DM Sans"/>
                <a:ea typeface="DM Sans"/>
                <a:cs typeface="DM Sans"/>
                <a:sym typeface="DM Sans"/>
              </a:rPr>
              <a:t>, se </a:t>
            </a:r>
            <a:r>
              <a:rPr lang="en-GB" sz="1350" dirty="0" err="1">
                <a:solidFill>
                  <a:schemeClr val="dk1"/>
                </a:solidFill>
                <a:latin typeface="DM Sans"/>
                <a:ea typeface="DM Sans"/>
                <a:cs typeface="DM Sans"/>
                <a:sym typeface="DM Sans"/>
              </a:rPr>
              <a:t>factura</a:t>
            </a:r>
            <a:r>
              <a:rPr lang="en-GB" sz="1350" dirty="0">
                <a:solidFill>
                  <a:schemeClr val="dk1"/>
                </a:solidFill>
                <a:latin typeface="DM Sans"/>
                <a:ea typeface="DM Sans"/>
                <a:cs typeface="DM Sans"/>
                <a:sym typeface="DM Sans"/>
              </a:rPr>
              <a:t> de forma </a:t>
            </a:r>
            <a:r>
              <a:rPr lang="en-GB" sz="1350" dirty="0" err="1">
                <a:solidFill>
                  <a:schemeClr val="dk1"/>
                </a:solidFill>
                <a:latin typeface="DM Sans"/>
                <a:ea typeface="DM Sans"/>
                <a:cs typeface="DM Sans"/>
                <a:sym typeface="DM Sans"/>
              </a:rPr>
              <a:t>mensual</a:t>
            </a:r>
            <a:r>
              <a:rPr lang="en-GB" sz="1350" dirty="0">
                <a:solidFill>
                  <a:schemeClr val="dk1"/>
                </a:solidFill>
                <a:latin typeface="DM Sans"/>
                <a:ea typeface="DM Sans"/>
                <a:cs typeface="DM Sans"/>
                <a:sym typeface="DM Sans"/>
              </a:rPr>
              <a:t> y </a:t>
            </a:r>
            <a:r>
              <a:rPr lang="en-GB" sz="1350" dirty="0" err="1">
                <a:solidFill>
                  <a:schemeClr val="dk1"/>
                </a:solidFill>
                <a:latin typeface="DM Sans"/>
                <a:ea typeface="DM Sans"/>
                <a:cs typeface="DM Sans"/>
                <a:sym typeface="DM Sans"/>
              </a:rPr>
              <a:t>depende</a:t>
            </a:r>
            <a:r>
              <a:rPr lang="en-GB" sz="1350" dirty="0">
                <a:solidFill>
                  <a:schemeClr val="dk1"/>
                </a:solidFill>
                <a:latin typeface="DM Sans"/>
                <a:ea typeface="DM Sans"/>
                <a:cs typeface="DM Sans"/>
                <a:sym typeface="DM Sans"/>
              </a:rPr>
              <a:t> de la </a:t>
            </a:r>
            <a:r>
              <a:rPr lang="en-GB" sz="1350" dirty="0" err="1">
                <a:solidFill>
                  <a:schemeClr val="dk1"/>
                </a:solidFill>
                <a:latin typeface="DM Sans"/>
                <a:ea typeface="DM Sans"/>
                <a:cs typeface="DM Sans"/>
                <a:sym typeface="DM Sans"/>
              </a:rPr>
              <a:t>cantidad</a:t>
            </a:r>
            <a:r>
              <a:rPr lang="en-GB" sz="1350" dirty="0">
                <a:solidFill>
                  <a:schemeClr val="dk1"/>
                </a:solidFill>
                <a:latin typeface="DM Sans"/>
                <a:ea typeface="DM Sans"/>
                <a:cs typeface="DM Sans"/>
                <a:sym typeface="DM Sans"/>
              </a:rPr>
              <a:t> de </a:t>
            </a:r>
            <a:r>
              <a:rPr lang="en-GB" sz="1350" dirty="0" err="1">
                <a:solidFill>
                  <a:schemeClr val="dk1"/>
                </a:solidFill>
                <a:latin typeface="DM Sans"/>
                <a:ea typeface="DM Sans"/>
                <a:cs typeface="DM Sans"/>
                <a:sym typeface="DM Sans"/>
              </a:rPr>
              <a:t>hs</a:t>
            </a:r>
            <a:r>
              <a:rPr lang="en-GB" sz="1350" dirty="0">
                <a:solidFill>
                  <a:schemeClr val="dk1"/>
                </a:solidFill>
                <a:latin typeface="DM Sans"/>
                <a:ea typeface="DM Sans"/>
                <a:cs typeface="DM Sans"/>
                <a:sym typeface="DM Sans"/>
              </a:rPr>
              <a:t>/min/seg de </a:t>
            </a:r>
            <a:r>
              <a:rPr lang="en-GB" sz="1350" dirty="0" err="1">
                <a:solidFill>
                  <a:schemeClr val="dk1"/>
                </a:solidFill>
                <a:latin typeface="DM Sans"/>
                <a:ea typeface="DM Sans"/>
                <a:cs typeface="DM Sans"/>
                <a:sym typeface="DM Sans"/>
              </a:rPr>
              <a:t>consumo</a:t>
            </a:r>
            <a:r>
              <a:rPr lang="en-GB" sz="1350" dirty="0">
                <a:solidFill>
                  <a:schemeClr val="dk1"/>
                </a:solidFill>
                <a:latin typeface="DM Sans"/>
                <a:ea typeface="DM Sans"/>
                <a:cs typeface="DM Sans"/>
                <a:sym typeface="DM Sans"/>
              </a:rPr>
              <a:t> de un </a:t>
            </a:r>
            <a:r>
              <a:rPr lang="en-GB" sz="1350" dirty="0" err="1">
                <a:solidFill>
                  <a:schemeClr val="dk1"/>
                </a:solidFill>
                <a:latin typeface="DM Sans"/>
                <a:ea typeface="DM Sans"/>
                <a:cs typeface="DM Sans"/>
                <a:sym typeface="DM Sans"/>
              </a:rPr>
              <a:t>servicio</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según</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el</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proveedor</a:t>
            </a:r>
            <a:r>
              <a:rPr lang="en-GB" sz="1350" dirty="0">
                <a:solidFill>
                  <a:schemeClr val="dk1"/>
                </a:solidFill>
                <a:latin typeface="DM Sans"/>
                <a:ea typeface="DM Sans"/>
                <a:cs typeface="DM Sans"/>
                <a:sym typeface="DM Sans"/>
              </a:rPr>
              <a:t>.</a:t>
            </a:r>
            <a:endParaRPr sz="1350" dirty="0">
              <a:latin typeface="DM Sans"/>
              <a:ea typeface="DM Sans"/>
              <a:cs typeface="DM Sans"/>
              <a:sym typeface="DM Sans"/>
            </a:endParaRPr>
          </a:p>
        </p:txBody>
      </p:sp>
      <p:sp>
        <p:nvSpPr>
          <p:cNvPr id="850" name="Google Shape;850;p123"/>
          <p:cNvSpPr txBox="1"/>
          <p:nvPr/>
        </p:nvSpPr>
        <p:spPr>
          <a:xfrm>
            <a:off x="1219175" y="628225"/>
            <a:ext cx="216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latin typeface="DM Sans"/>
                <a:ea typeface="DM Sans"/>
                <a:cs typeface="DM Sans"/>
                <a:sym typeface="DM Sans"/>
              </a:rPr>
              <a:t>On demand</a:t>
            </a:r>
            <a:endParaRPr b="1" dirty="0">
              <a:latin typeface="DM Sans"/>
              <a:ea typeface="DM Sans"/>
              <a:cs typeface="DM Sans"/>
              <a:sym typeface="DM Sans"/>
            </a:endParaRPr>
          </a:p>
        </p:txBody>
      </p:sp>
      <p:sp>
        <p:nvSpPr>
          <p:cNvPr id="851" name="Google Shape;851;p123"/>
          <p:cNvSpPr txBox="1"/>
          <p:nvPr/>
        </p:nvSpPr>
        <p:spPr>
          <a:xfrm>
            <a:off x="3679350" y="1194725"/>
            <a:ext cx="2166300" cy="206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GB" sz="1350" dirty="0">
                <a:solidFill>
                  <a:schemeClr val="dk1"/>
                </a:solidFill>
                <a:latin typeface="DM Sans"/>
                <a:ea typeface="DM Sans"/>
                <a:cs typeface="DM Sans"/>
                <a:sym typeface="DM Sans"/>
              </a:rPr>
              <a:t>Se </a:t>
            </a:r>
            <a:r>
              <a:rPr lang="en-GB" sz="1350" dirty="0" err="1">
                <a:solidFill>
                  <a:schemeClr val="dk1"/>
                </a:solidFill>
                <a:latin typeface="DM Sans"/>
                <a:ea typeface="DM Sans"/>
                <a:cs typeface="DM Sans"/>
                <a:sym typeface="DM Sans"/>
              </a:rPr>
              <a:t>reserva</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cómputo</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durante</a:t>
            </a:r>
            <a:r>
              <a:rPr lang="en-GB" sz="1350" dirty="0">
                <a:solidFill>
                  <a:schemeClr val="dk1"/>
                </a:solidFill>
                <a:latin typeface="DM Sans"/>
                <a:ea typeface="DM Sans"/>
                <a:cs typeface="DM Sans"/>
                <a:sym typeface="DM Sans"/>
              </a:rPr>
              <a:t> un </a:t>
            </a:r>
            <a:r>
              <a:rPr lang="en-GB" sz="1350" dirty="0" err="1">
                <a:solidFill>
                  <a:schemeClr val="dk1"/>
                </a:solidFill>
                <a:latin typeface="DM Sans"/>
                <a:ea typeface="DM Sans"/>
                <a:cs typeface="DM Sans"/>
                <a:sym typeface="DM Sans"/>
              </a:rPr>
              <a:t>periodo</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esto</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nos</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permitirá</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reducir</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el</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costo</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En</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el</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caso</a:t>
            </a:r>
            <a:r>
              <a:rPr lang="en-GB" sz="1350" dirty="0">
                <a:solidFill>
                  <a:schemeClr val="dk1"/>
                </a:solidFill>
                <a:latin typeface="DM Sans"/>
                <a:ea typeface="DM Sans"/>
                <a:cs typeface="DM Sans"/>
                <a:sym typeface="DM Sans"/>
              </a:rPr>
              <a:t> de AWS </a:t>
            </a:r>
            <a:r>
              <a:rPr lang="en-GB" sz="1350" dirty="0" err="1">
                <a:solidFill>
                  <a:schemeClr val="dk1"/>
                </a:solidFill>
                <a:latin typeface="DM Sans"/>
                <a:ea typeface="DM Sans"/>
                <a:cs typeface="DM Sans"/>
                <a:sym typeface="DM Sans"/>
              </a:rPr>
              <a:t>podemos</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reservar</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una</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instancia</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durante</a:t>
            </a:r>
            <a:r>
              <a:rPr lang="en-GB" sz="1350" dirty="0">
                <a:solidFill>
                  <a:schemeClr val="dk1"/>
                </a:solidFill>
                <a:latin typeface="DM Sans"/>
                <a:ea typeface="DM Sans"/>
                <a:cs typeface="DM Sans"/>
                <a:sym typeface="DM Sans"/>
              </a:rPr>
              <a:t> 1 a 3 </a:t>
            </a:r>
            <a:r>
              <a:rPr lang="en-GB" sz="1350" dirty="0" err="1">
                <a:solidFill>
                  <a:schemeClr val="dk1"/>
                </a:solidFill>
                <a:latin typeface="DM Sans"/>
                <a:ea typeface="DM Sans"/>
                <a:cs typeface="DM Sans"/>
                <a:sym typeface="DM Sans"/>
              </a:rPr>
              <a:t>años</a:t>
            </a:r>
            <a:r>
              <a:rPr lang="en-GB" sz="1350" dirty="0">
                <a:solidFill>
                  <a:schemeClr val="dk1"/>
                </a:solidFill>
                <a:latin typeface="DM Sans"/>
                <a:ea typeface="DM Sans"/>
                <a:cs typeface="DM Sans"/>
                <a:sym typeface="DM Sans"/>
              </a:rPr>
              <a:t>.</a:t>
            </a:r>
            <a:endParaRPr sz="1350" dirty="0">
              <a:solidFill>
                <a:schemeClr val="dk1"/>
              </a:solidFill>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sp>
        <p:nvSpPr>
          <p:cNvPr id="852" name="Google Shape;852;p123"/>
          <p:cNvSpPr txBox="1"/>
          <p:nvPr/>
        </p:nvSpPr>
        <p:spPr>
          <a:xfrm>
            <a:off x="3679350" y="628225"/>
            <a:ext cx="216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DM Sans"/>
                <a:ea typeface="DM Sans"/>
                <a:cs typeface="DM Sans"/>
                <a:sym typeface="DM Sans"/>
              </a:rPr>
              <a:t>Reserved</a:t>
            </a:r>
            <a:endParaRPr b="1">
              <a:latin typeface="DM Sans"/>
              <a:ea typeface="DM Sans"/>
              <a:cs typeface="DM Sans"/>
              <a:sym typeface="DM Sans"/>
            </a:endParaRPr>
          </a:p>
        </p:txBody>
      </p:sp>
      <p:sp>
        <p:nvSpPr>
          <p:cNvPr id="853" name="Google Shape;853;p123"/>
          <p:cNvSpPr txBox="1"/>
          <p:nvPr/>
        </p:nvSpPr>
        <p:spPr>
          <a:xfrm>
            <a:off x="6139525" y="1194725"/>
            <a:ext cx="2166300" cy="158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Consiste</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en</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abonar</a:t>
            </a:r>
            <a:r>
              <a:rPr lang="en-GB" sz="1350" dirty="0">
                <a:solidFill>
                  <a:schemeClr val="dk1"/>
                </a:solidFill>
                <a:latin typeface="DM Sans"/>
                <a:ea typeface="DM Sans"/>
                <a:cs typeface="DM Sans"/>
                <a:sym typeface="DM Sans"/>
              </a:rPr>
              <a:t> un </a:t>
            </a:r>
            <a:r>
              <a:rPr lang="en-GB" sz="1350" dirty="0" err="1">
                <a:solidFill>
                  <a:schemeClr val="dk1"/>
                </a:solidFill>
                <a:latin typeface="DM Sans"/>
                <a:ea typeface="DM Sans"/>
                <a:cs typeface="DM Sans"/>
                <a:sym typeface="DM Sans"/>
              </a:rPr>
              <a:t>servicio</a:t>
            </a:r>
            <a:r>
              <a:rPr lang="en-GB" sz="1350" dirty="0">
                <a:solidFill>
                  <a:schemeClr val="dk1"/>
                </a:solidFill>
                <a:latin typeface="DM Sans"/>
                <a:ea typeface="DM Sans"/>
                <a:cs typeface="DM Sans"/>
                <a:sym typeface="DM Sans"/>
              </a:rPr>
              <a:t> de </a:t>
            </a:r>
            <a:r>
              <a:rPr lang="en-GB" sz="1350" dirty="0" err="1">
                <a:solidFill>
                  <a:schemeClr val="dk1"/>
                </a:solidFill>
                <a:latin typeface="DM Sans"/>
                <a:ea typeface="DM Sans"/>
                <a:cs typeface="DM Sans"/>
                <a:sym typeface="DM Sans"/>
              </a:rPr>
              <a:t>cómputo</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en</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el</a:t>
            </a:r>
            <a:r>
              <a:rPr lang="en-GB" sz="1350" dirty="0">
                <a:solidFill>
                  <a:schemeClr val="dk1"/>
                </a:solidFill>
                <a:latin typeface="DM Sans"/>
                <a:ea typeface="DM Sans"/>
                <a:cs typeface="DM Sans"/>
                <a:sym typeface="DM Sans"/>
              </a:rPr>
              <a:t> que </a:t>
            </a:r>
            <a:r>
              <a:rPr lang="en-GB" sz="1350" dirty="0" err="1">
                <a:solidFill>
                  <a:schemeClr val="dk1"/>
                </a:solidFill>
                <a:latin typeface="DM Sans"/>
                <a:ea typeface="DM Sans"/>
                <a:cs typeface="DM Sans"/>
                <a:sym typeface="DM Sans"/>
              </a:rPr>
              <a:t>su</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precio</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varía</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minuto</a:t>
            </a:r>
            <a:r>
              <a:rPr lang="en-GB" sz="1350" dirty="0">
                <a:solidFill>
                  <a:schemeClr val="dk1"/>
                </a:solidFill>
                <a:latin typeface="DM Sans"/>
                <a:ea typeface="DM Sans"/>
                <a:cs typeface="DM Sans"/>
                <a:sym typeface="DM Sans"/>
              </a:rPr>
              <a:t> a </a:t>
            </a:r>
            <a:r>
              <a:rPr lang="en-GB" sz="1350" dirty="0" err="1">
                <a:solidFill>
                  <a:schemeClr val="dk1"/>
                </a:solidFill>
                <a:latin typeface="DM Sans"/>
                <a:ea typeface="DM Sans"/>
                <a:cs typeface="DM Sans"/>
                <a:sym typeface="DM Sans"/>
              </a:rPr>
              <a:t>minuto</a:t>
            </a:r>
            <a:r>
              <a:rPr lang="en-GB" sz="1350" dirty="0">
                <a:solidFill>
                  <a:schemeClr val="dk1"/>
                </a:solidFill>
                <a:latin typeface="DM Sans"/>
                <a:ea typeface="DM Sans"/>
                <a:cs typeface="DM Sans"/>
                <a:sym typeface="DM Sans"/>
              </a:rPr>
              <a:t> </a:t>
            </a:r>
            <a:r>
              <a:rPr lang="en-GB" sz="1350" dirty="0" err="1">
                <a:solidFill>
                  <a:schemeClr val="dk1"/>
                </a:solidFill>
                <a:latin typeface="DM Sans"/>
                <a:ea typeface="DM Sans"/>
                <a:cs typeface="DM Sans"/>
                <a:sym typeface="DM Sans"/>
              </a:rPr>
              <a:t>según</a:t>
            </a:r>
            <a:r>
              <a:rPr lang="en-GB" sz="1350" dirty="0">
                <a:solidFill>
                  <a:schemeClr val="dk1"/>
                </a:solidFill>
                <a:latin typeface="DM Sans"/>
                <a:ea typeface="DM Sans"/>
                <a:cs typeface="DM Sans"/>
                <a:sym typeface="DM Sans"/>
              </a:rPr>
              <a:t> la </a:t>
            </a:r>
            <a:r>
              <a:rPr lang="en-GB" sz="1350" dirty="0" err="1">
                <a:solidFill>
                  <a:schemeClr val="dk1"/>
                </a:solidFill>
                <a:latin typeface="DM Sans"/>
                <a:ea typeface="DM Sans"/>
                <a:cs typeface="DM Sans"/>
                <a:sym typeface="DM Sans"/>
              </a:rPr>
              <a:t>oferta</a:t>
            </a:r>
            <a:r>
              <a:rPr lang="en-GB" sz="1350" dirty="0">
                <a:solidFill>
                  <a:schemeClr val="dk1"/>
                </a:solidFill>
                <a:latin typeface="DM Sans"/>
                <a:ea typeface="DM Sans"/>
                <a:cs typeface="DM Sans"/>
                <a:sym typeface="DM Sans"/>
              </a:rPr>
              <a:t> y </a:t>
            </a:r>
            <a:r>
              <a:rPr lang="en-GB" sz="1350" dirty="0" err="1">
                <a:solidFill>
                  <a:schemeClr val="dk1"/>
                </a:solidFill>
                <a:latin typeface="DM Sans"/>
                <a:ea typeface="DM Sans"/>
                <a:cs typeface="DM Sans"/>
                <a:sym typeface="DM Sans"/>
              </a:rPr>
              <a:t>demanda</a:t>
            </a:r>
            <a:endParaRPr sz="1350" dirty="0">
              <a:solidFill>
                <a:schemeClr val="dk1"/>
              </a:solidFill>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sp>
        <p:nvSpPr>
          <p:cNvPr id="854" name="Google Shape;854;p123"/>
          <p:cNvSpPr txBox="1"/>
          <p:nvPr/>
        </p:nvSpPr>
        <p:spPr>
          <a:xfrm>
            <a:off x="6139525" y="628225"/>
            <a:ext cx="216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DM Sans"/>
                <a:ea typeface="DM Sans"/>
                <a:cs typeface="DM Sans"/>
                <a:sym typeface="DM Sans"/>
              </a:rPr>
              <a:t>Spot</a:t>
            </a:r>
            <a:endParaRPr b="1">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3" name="Google Shape;933;p132"/>
          <p:cNvSpPr txBox="1"/>
          <p:nvPr/>
        </p:nvSpPr>
        <p:spPr>
          <a:xfrm>
            <a:off x="501450" y="990513"/>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GB" sz="4000" b="1">
                <a:solidFill>
                  <a:schemeClr val="dk1"/>
                </a:solidFill>
                <a:latin typeface="DM Sans"/>
                <a:ea typeface="DM Sans"/>
                <a:cs typeface="DM Sans"/>
                <a:sym typeface="DM Sans"/>
              </a:rPr>
              <a:t>Vendors Cloud</a:t>
            </a:r>
            <a:endParaRPr sz="4000" b="1">
              <a:solidFill>
                <a:schemeClr val="dk1"/>
              </a:solidFill>
              <a:latin typeface="DM Sans"/>
              <a:ea typeface="DM Sans"/>
              <a:cs typeface="DM Sans"/>
              <a:sym typeface="DM Sans"/>
            </a:endParaRPr>
          </a:p>
        </p:txBody>
      </p:sp>
      <p:sp>
        <p:nvSpPr>
          <p:cNvPr id="934" name="Google Shape;934;p132"/>
          <p:cNvSpPr txBox="1"/>
          <p:nvPr/>
        </p:nvSpPr>
        <p:spPr>
          <a:xfrm>
            <a:off x="931900" y="380651"/>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dirty="0">
                <a:solidFill>
                  <a:schemeClr val="dk1"/>
                </a:solidFill>
                <a:latin typeface="DM Sans"/>
                <a:ea typeface="DM Sans"/>
                <a:cs typeface="DM Sans"/>
                <a:sym typeface="DM Sans"/>
              </a:rPr>
              <a:t>ACTIVIDAD COLABORATIVA</a:t>
            </a:r>
            <a:endParaRPr dirty="0">
              <a:latin typeface="DM Sans"/>
              <a:ea typeface="DM Sans"/>
              <a:cs typeface="DM Sans"/>
              <a:sym typeface="DM Sans"/>
            </a:endParaRPr>
          </a:p>
        </p:txBody>
      </p:sp>
      <p:sp>
        <p:nvSpPr>
          <p:cNvPr id="935" name="Google Shape;935;p132"/>
          <p:cNvSpPr txBox="1"/>
          <p:nvPr/>
        </p:nvSpPr>
        <p:spPr>
          <a:xfrm>
            <a:off x="473350" y="1908175"/>
            <a:ext cx="3834600" cy="1477297"/>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None/>
            </a:pPr>
            <a:r>
              <a:rPr lang="en-GB" sz="1350" b="1" dirty="0" err="1">
                <a:latin typeface="DM Sans"/>
                <a:ea typeface="DM Sans"/>
                <a:cs typeface="DM Sans"/>
                <a:sym typeface="DM Sans"/>
              </a:rPr>
              <a:t>Consigna</a:t>
            </a:r>
            <a:r>
              <a:rPr lang="en-GB" sz="1350" b="1" dirty="0">
                <a:latin typeface="DM Sans"/>
                <a:ea typeface="DM Sans"/>
                <a:cs typeface="DM Sans"/>
                <a:sym typeface="DM Sans"/>
              </a:rPr>
              <a:t>:</a:t>
            </a:r>
            <a:r>
              <a:rPr lang="en-GB" sz="1350" dirty="0">
                <a:latin typeface="DM Sans"/>
                <a:ea typeface="DM Sans"/>
                <a:cs typeface="DM Sans"/>
                <a:sym typeface="DM Sans"/>
              </a:rPr>
              <a:t> </a:t>
            </a:r>
            <a:r>
              <a:rPr lang="en-GB" dirty="0" err="1">
                <a:latin typeface="DM Sans"/>
                <a:sym typeface="DM Sans"/>
              </a:rPr>
              <a:t>Investigar</a:t>
            </a:r>
            <a:r>
              <a:rPr lang="en-GB" dirty="0">
                <a:latin typeface="DM Sans"/>
                <a:sym typeface="DM Sans"/>
              </a:rPr>
              <a:t> </a:t>
            </a:r>
            <a:r>
              <a:rPr lang="en-GB" dirty="0" err="1">
                <a:latin typeface="DM Sans"/>
                <a:sym typeface="DM Sans"/>
              </a:rPr>
              <a:t>acerca</a:t>
            </a:r>
            <a:r>
              <a:rPr lang="en-GB" dirty="0">
                <a:latin typeface="DM Sans"/>
                <a:sym typeface="DM Sans"/>
              </a:rPr>
              <a:t> de las </a:t>
            </a:r>
            <a:r>
              <a:rPr lang="en-GB" dirty="0" err="1">
                <a:latin typeface="DM Sans"/>
                <a:sym typeface="DM Sans"/>
              </a:rPr>
              <a:t>principales</a:t>
            </a:r>
            <a:r>
              <a:rPr lang="en-GB" dirty="0">
                <a:latin typeface="DM Sans"/>
                <a:sym typeface="DM Sans"/>
              </a:rPr>
              <a:t> </a:t>
            </a:r>
            <a:r>
              <a:rPr lang="en-GB" dirty="0" err="1">
                <a:latin typeface="DM Sans"/>
                <a:sym typeface="DM Sans"/>
              </a:rPr>
              <a:t>características</a:t>
            </a:r>
            <a:r>
              <a:rPr lang="en-GB" dirty="0">
                <a:latin typeface="DM Sans"/>
                <a:sym typeface="DM Sans"/>
              </a:rPr>
              <a:t>, </a:t>
            </a:r>
            <a:r>
              <a:rPr lang="en-GB" dirty="0" err="1">
                <a:latin typeface="DM Sans"/>
                <a:sym typeface="DM Sans"/>
              </a:rPr>
              <a:t>particularidades</a:t>
            </a:r>
            <a:r>
              <a:rPr lang="en-GB" dirty="0">
                <a:latin typeface="DM Sans"/>
                <a:sym typeface="DM Sans"/>
              </a:rPr>
              <a:t>, </a:t>
            </a:r>
            <a:r>
              <a:rPr lang="en-GB" dirty="0" err="1">
                <a:latin typeface="DM Sans"/>
                <a:sym typeface="DM Sans"/>
              </a:rPr>
              <a:t>ventajas</a:t>
            </a:r>
            <a:r>
              <a:rPr lang="en-GB" dirty="0">
                <a:latin typeface="DM Sans"/>
                <a:sym typeface="DM Sans"/>
              </a:rPr>
              <a:t> y </a:t>
            </a:r>
            <a:r>
              <a:rPr lang="en-GB" dirty="0" err="1">
                <a:latin typeface="DM Sans"/>
                <a:sym typeface="DM Sans"/>
              </a:rPr>
              <a:t>desventajas</a:t>
            </a:r>
            <a:r>
              <a:rPr lang="en-GB" dirty="0">
                <a:latin typeface="DM Sans"/>
                <a:sym typeface="DM Sans"/>
              </a:rPr>
              <a:t> de </a:t>
            </a:r>
            <a:r>
              <a:rPr lang="en-GB" dirty="0" err="1">
                <a:latin typeface="DM Sans"/>
                <a:sym typeface="DM Sans"/>
              </a:rPr>
              <a:t>los</a:t>
            </a:r>
            <a:r>
              <a:rPr lang="en-GB" dirty="0">
                <a:latin typeface="DM Sans"/>
                <a:sym typeface="DM Sans"/>
              </a:rPr>
              <a:t> vendors cloud (Azure, GCP y AWS). </a:t>
            </a:r>
            <a:endParaRPr sz="1700" dirty="0">
              <a:latin typeface="DM Sans"/>
              <a:sym typeface="DM Sans"/>
            </a:endParaRPr>
          </a:p>
        </p:txBody>
      </p:sp>
      <p:pic>
        <p:nvPicPr>
          <p:cNvPr id="4098" name="Picture 2" descr="Herramienta: Padlet » Recursos educativos digitales">
            <a:extLst>
              <a:ext uri="{FF2B5EF4-FFF2-40B4-BE49-F238E27FC236}">
                <a16:creationId xmlns:a16="http://schemas.microsoft.com/office/drawing/2014/main" id="{61308983-970F-C783-A24F-C769F8935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6052" y="380651"/>
            <a:ext cx="3142088" cy="31420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652449" y="1275118"/>
            <a:ext cx="3747535" cy="2119548"/>
          </a:xfrm>
          <a:prstGeom prst="rect">
            <a:avLst/>
          </a:prstGeom>
          <a:noFill/>
          <a:ln>
            <a:noFill/>
          </a:ln>
        </p:spPr>
        <p:txBody>
          <a:bodyPr spcFirstLastPara="1" wrap="square" lIns="91425" tIns="91425" rIns="91425" bIns="91425" anchor="t" anchorCtr="0">
            <a:noAutofit/>
          </a:bodyPr>
          <a:lstStyle/>
          <a:p>
            <a:pPr algn="just">
              <a:lnSpc>
                <a:spcPct val="150000"/>
              </a:lnSpc>
            </a:pPr>
            <a:r>
              <a:rPr lang="es-AR" sz="1500" b="1" dirty="0">
                <a:solidFill>
                  <a:schemeClr val="accent2"/>
                </a:solidFill>
                <a:latin typeface="Raleway"/>
              </a:rPr>
              <a:t>Riesgos del Cómputo en la Nube</a:t>
            </a:r>
            <a:r>
              <a:rPr lang="es-AR" sz="1500" b="1" dirty="0">
                <a:solidFill>
                  <a:schemeClr val="accent2"/>
                </a:solidFill>
                <a:latin typeface="Raleway"/>
                <a:sym typeface="Roboto"/>
              </a:rPr>
              <a:t>: </a:t>
            </a:r>
          </a:p>
          <a:p>
            <a:pPr marL="457200" indent="-336550">
              <a:lnSpc>
                <a:spcPct val="150000"/>
              </a:lnSpc>
              <a:buClr>
                <a:schemeClr val="accent5"/>
              </a:buClr>
              <a:buSzPts val="1700"/>
              <a:buFont typeface="DM Sans"/>
              <a:buChar char="✓"/>
            </a:pPr>
            <a:r>
              <a:rPr lang="es-AR" sz="1700" dirty="0">
                <a:latin typeface="DM Sans"/>
              </a:rPr>
              <a:t>Pérdida de gobernanza.</a:t>
            </a:r>
          </a:p>
          <a:p>
            <a:pPr marL="457200" indent="-336550">
              <a:lnSpc>
                <a:spcPct val="150000"/>
              </a:lnSpc>
              <a:buClr>
                <a:schemeClr val="accent5"/>
              </a:buClr>
              <a:buSzPts val="1700"/>
              <a:buFont typeface="DM Sans"/>
              <a:buChar char="✓"/>
            </a:pPr>
            <a:r>
              <a:rPr lang="es-AR" sz="1700" dirty="0">
                <a:latin typeface="DM Sans"/>
              </a:rPr>
              <a:t>Dependencia.</a:t>
            </a:r>
          </a:p>
          <a:p>
            <a:pPr marL="457200" indent="-336550">
              <a:lnSpc>
                <a:spcPct val="150000"/>
              </a:lnSpc>
              <a:buClr>
                <a:schemeClr val="accent5"/>
              </a:buClr>
              <a:buSzPts val="1700"/>
              <a:buFont typeface="DM Sans"/>
              <a:buChar char="✓"/>
            </a:pPr>
            <a:r>
              <a:rPr lang="es-AR" sz="1700" dirty="0">
                <a:latin typeface="DM Sans"/>
              </a:rPr>
              <a:t>Integración.</a:t>
            </a:r>
          </a:p>
          <a:p>
            <a:pPr marL="457200" indent="-336550">
              <a:lnSpc>
                <a:spcPct val="150000"/>
              </a:lnSpc>
              <a:buClr>
                <a:schemeClr val="accent5"/>
              </a:buClr>
              <a:buSzPts val="1700"/>
              <a:buFont typeface="DM Sans"/>
              <a:buChar char="✓"/>
            </a:pPr>
            <a:r>
              <a:rPr lang="es-AR" sz="1700" dirty="0">
                <a:latin typeface="DM Sans"/>
              </a:rPr>
              <a:t>Incumplimiento de servicio.</a:t>
            </a:r>
          </a:p>
          <a:p>
            <a:pPr marL="457200" indent="-336550">
              <a:lnSpc>
                <a:spcPct val="150000"/>
              </a:lnSpc>
              <a:buClr>
                <a:schemeClr val="accent5"/>
              </a:buClr>
              <a:buSzPts val="1700"/>
              <a:buFont typeface="DM Sans"/>
              <a:buChar char="✓"/>
            </a:pPr>
            <a:r>
              <a:rPr lang="es-AR" sz="1700" dirty="0">
                <a:latin typeface="DM Sans"/>
              </a:rPr>
              <a:t>Aspectos vinculados con la privacidad.</a:t>
            </a:r>
          </a:p>
          <a:p>
            <a:pPr lvl="0" algn="just">
              <a:lnSpc>
                <a:spcPct val="150000"/>
              </a:lnSpc>
            </a:pPr>
            <a:endParaRPr lang="es-AR" sz="1500" dirty="0">
              <a:solidFill>
                <a:schemeClr val="dk2"/>
              </a:solidFill>
              <a:latin typeface="Roboto"/>
              <a:ea typeface="Roboto"/>
              <a:cs typeface="Roboto"/>
              <a:sym typeface="Roboto"/>
            </a:endParaRPr>
          </a:p>
          <a:p>
            <a:pPr marL="285743" indent="-285743" algn="just">
              <a:lnSpc>
                <a:spcPct val="150000"/>
              </a:lnSpc>
              <a:buFont typeface="Arial" panose="020B0604020202020204" pitchFamily="34" charset="0"/>
              <a:buChar char="•"/>
            </a:pPr>
            <a:endParaRPr lang="es-AR" sz="1500" dirty="0">
              <a:solidFill>
                <a:schemeClr val="dk2"/>
              </a:solidFill>
              <a:latin typeface="Roboto"/>
              <a:ea typeface="Roboto"/>
              <a:cs typeface="Roboto"/>
              <a:sym typeface="Roboto"/>
            </a:endParaRPr>
          </a:p>
          <a:p>
            <a:pPr marL="285743" indent="-285743" algn="just">
              <a:lnSpc>
                <a:spcPct val="150000"/>
              </a:lnSpc>
              <a:buFont typeface="Arial" panose="020B0604020202020204" pitchFamily="34" charset="0"/>
              <a:buChar char="•"/>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p:txBody>
      </p:sp>
      <p:pic>
        <p:nvPicPr>
          <p:cNvPr id="3" name="2 Imagen" descr="Aseguran que el fin de la neutralidad en la web aumentaría los ..."/>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8864" y="1438571"/>
            <a:ext cx="3600276" cy="2167255"/>
          </a:xfrm>
          <a:prstGeom prst="rect">
            <a:avLst/>
          </a:prstGeom>
          <a:noFill/>
          <a:ln>
            <a:solidFill>
              <a:schemeClr val="tx1"/>
            </a:solidFill>
          </a:ln>
        </p:spPr>
      </p:pic>
    </p:spTree>
    <p:extLst>
      <p:ext uri="{BB962C8B-B14F-4D97-AF65-F5344CB8AC3E}">
        <p14:creationId xmlns:p14="http://schemas.microsoft.com/office/powerpoint/2010/main" val="173216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pic>
        <p:nvPicPr>
          <p:cNvPr id="88" name="Google Shape;88;p20"/>
          <p:cNvPicPr preferRelativeResize="0"/>
          <p:nvPr/>
        </p:nvPicPr>
        <p:blipFill rotWithShape="1">
          <a:blip r:embed="rId4">
            <a:alphaModFix/>
          </a:blip>
          <a:srcRect l="12912" r="12919"/>
          <a:stretch/>
        </p:blipFill>
        <p:spPr>
          <a:xfrm>
            <a:off x="3763600" y="0"/>
            <a:ext cx="5086428" cy="5143500"/>
          </a:xfrm>
          <a:prstGeom prst="rect">
            <a:avLst/>
          </a:prstGeom>
          <a:noFill/>
          <a:ln>
            <a:noFill/>
          </a:ln>
        </p:spPr>
      </p:pic>
      <p:pic>
        <p:nvPicPr>
          <p:cNvPr id="89" name="Google Shape;89;p20"/>
          <p:cNvPicPr preferRelativeResize="0"/>
          <p:nvPr/>
        </p:nvPicPr>
        <p:blipFill>
          <a:blip r:embed="rId5">
            <a:alphaModFix/>
          </a:blip>
          <a:stretch>
            <a:fillRect/>
          </a:stretch>
        </p:blipFill>
        <p:spPr>
          <a:xfrm>
            <a:off x="0" y="0"/>
            <a:ext cx="9144000" cy="5143500"/>
          </a:xfrm>
          <a:prstGeom prst="rect">
            <a:avLst/>
          </a:prstGeom>
          <a:noFill/>
          <a:ln>
            <a:noFill/>
          </a:ln>
        </p:spPr>
      </p:pic>
      <p:sp>
        <p:nvSpPr>
          <p:cNvPr id="90" name="Google Shape;90;p20"/>
          <p:cNvSpPr txBox="1">
            <a:spLocks noGrp="1"/>
          </p:cNvSpPr>
          <p:nvPr>
            <p:ph type="title"/>
          </p:nvPr>
        </p:nvSpPr>
        <p:spPr>
          <a:xfrm>
            <a:off x="293972" y="946770"/>
            <a:ext cx="3201900" cy="257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IMPORTANCIA DEL CLOUD COMPUTING</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730255" y="793171"/>
            <a:ext cx="7903898" cy="1680559"/>
          </a:xfrm>
          <a:prstGeom prst="rect">
            <a:avLst/>
          </a:prstGeom>
          <a:noFill/>
          <a:ln>
            <a:noFill/>
          </a:ln>
        </p:spPr>
        <p:txBody>
          <a:bodyPr spcFirstLastPara="1" wrap="square" lIns="91425" tIns="91425" rIns="91425" bIns="91425" anchor="t" anchorCtr="0">
            <a:noAutofit/>
          </a:bodyPr>
          <a:lstStyle/>
          <a:p>
            <a:pPr algn="just">
              <a:lnSpc>
                <a:spcPct val="150000"/>
              </a:lnSpc>
            </a:pPr>
            <a:r>
              <a:rPr lang="es-AR" sz="2100" b="1" spc="-38" dirty="0">
                <a:solidFill>
                  <a:schemeClr val="accent2">
                    <a:lumMod val="50000"/>
                  </a:schemeClr>
                </a:solidFill>
                <a:latin typeface="+mj-lt"/>
                <a:ea typeface="+mj-ea"/>
                <a:cs typeface="+mj-cs"/>
              </a:rPr>
              <a:t>Acuerdo de Nivel de Servicio</a:t>
            </a:r>
            <a:r>
              <a:rPr lang="es-AR" sz="2100" b="1" spc="-38" dirty="0">
                <a:solidFill>
                  <a:schemeClr val="accent2">
                    <a:lumMod val="50000"/>
                  </a:schemeClr>
                </a:solidFill>
                <a:latin typeface="+mj-lt"/>
                <a:ea typeface="+mj-ea"/>
                <a:cs typeface="+mj-cs"/>
                <a:sym typeface="Roboto"/>
              </a:rPr>
              <a:t>: </a:t>
            </a:r>
          </a:p>
          <a:p>
            <a:pPr algn="just">
              <a:lnSpc>
                <a:spcPct val="150000"/>
              </a:lnSpc>
            </a:pPr>
            <a:r>
              <a:rPr lang="es-AR" dirty="0">
                <a:latin typeface="DM Sans"/>
              </a:rPr>
              <a:t>Un </a:t>
            </a:r>
            <a:r>
              <a:rPr lang="es-AR" dirty="0" err="1">
                <a:latin typeface="DM Sans"/>
              </a:rPr>
              <a:t>Service</a:t>
            </a:r>
            <a:r>
              <a:rPr lang="es-AR" dirty="0">
                <a:latin typeface="DM Sans"/>
              </a:rPr>
              <a:t> </a:t>
            </a:r>
            <a:r>
              <a:rPr lang="es-AR" dirty="0" err="1">
                <a:latin typeface="DM Sans"/>
              </a:rPr>
              <a:t>Level</a:t>
            </a:r>
            <a:r>
              <a:rPr lang="es-AR" dirty="0">
                <a:latin typeface="DM Sans"/>
              </a:rPr>
              <a:t> </a:t>
            </a:r>
            <a:r>
              <a:rPr lang="es-AR" dirty="0" err="1">
                <a:latin typeface="DM Sans"/>
              </a:rPr>
              <a:t>Agreement</a:t>
            </a:r>
            <a:r>
              <a:rPr lang="es-AR" dirty="0">
                <a:latin typeface="DM Sans"/>
              </a:rPr>
              <a:t> (SLA) es un contrato que describe el nivel de servicio que un cliente espera de su proveedor. Los </a:t>
            </a:r>
            <a:r>
              <a:rPr lang="es-AR" dirty="0" err="1">
                <a:latin typeface="DM Sans"/>
              </a:rPr>
              <a:t>Service</a:t>
            </a:r>
            <a:r>
              <a:rPr lang="es-AR" dirty="0">
                <a:latin typeface="DM Sans"/>
              </a:rPr>
              <a:t> </a:t>
            </a:r>
            <a:r>
              <a:rPr lang="es-AR" dirty="0" err="1">
                <a:latin typeface="DM Sans"/>
              </a:rPr>
              <a:t>Level</a:t>
            </a:r>
            <a:r>
              <a:rPr lang="es-AR" dirty="0">
                <a:latin typeface="DM Sans"/>
              </a:rPr>
              <a:t> </a:t>
            </a:r>
            <a:r>
              <a:rPr lang="es-AR" dirty="0" err="1">
                <a:latin typeface="DM Sans"/>
              </a:rPr>
              <a:t>Agreement</a:t>
            </a:r>
            <a:r>
              <a:rPr lang="es-AR" dirty="0">
                <a:latin typeface="DM Sans"/>
              </a:rPr>
              <a:t>, sirven para establecer unos indicadores que se puedan medir, para regular el servicio que un proveedor presta y así, asegurar el cumplimiento de las expectativas de los clientes.</a:t>
            </a:r>
          </a:p>
          <a:p>
            <a:pPr lvl="0" algn="just">
              <a:lnSpc>
                <a:spcPct val="150000"/>
              </a:lnSpc>
            </a:pPr>
            <a:endParaRPr lang="es-AR" sz="1500" dirty="0">
              <a:solidFill>
                <a:schemeClr val="dk2"/>
              </a:solidFill>
              <a:latin typeface="Roboto"/>
              <a:ea typeface="Roboto"/>
              <a:cs typeface="Roboto"/>
              <a:sym typeface="Roboto"/>
            </a:endParaRPr>
          </a:p>
          <a:p>
            <a:pPr marL="285743" indent="-285743" algn="just">
              <a:lnSpc>
                <a:spcPct val="150000"/>
              </a:lnSpc>
              <a:buFont typeface="Arial" panose="020B0604020202020204" pitchFamily="34" charset="0"/>
              <a:buChar char="•"/>
            </a:pPr>
            <a:endParaRPr lang="es-AR" sz="1500" dirty="0">
              <a:solidFill>
                <a:schemeClr val="dk2"/>
              </a:solidFill>
              <a:latin typeface="Roboto"/>
              <a:ea typeface="Roboto"/>
              <a:cs typeface="Roboto"/>
              <a:sym typeface="Roboto"/>
            </a:endParaRPr>
          </a:p>
          <a:p>
            <a:pPr marL="285743" indent="-285743" algn="just">
              <a:lnSpc>
                <a:spcPct val="150000"/>
              </a:lnSpc>
              <a:buFont typeface="Arial" panose="020B0604020202020204" pitchFamily="34" charset="0"/>
              <a:buChar char="•"/>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p:txBody>
      </p:sp>
      <p:pic>
        <p:nvPicPr>
          <p:cNvPr id="3" name="2 Imagen" descr="ESQUEMA SALARIAL – ACUERDO MARCO APPYCE - SINDICATO DE PASTELEROS ..."/>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4021" y="2744847"/>
            <a:ext cx="3736616" cy="1971242"/>
          </a:xfrm>
          <a:prstGeom prst="rect">
            <a:avLst/>
          </a:prstGeom>
          <a:noFill/>
          <a:ln>
            <a:solidFill>
              <a:schemeClr val="tx1"/>
            </a:solidFill>
          </a:ln>
        </p:spPr>
      </p:pic>
    </p:spTree>
    <p:extLst>
      <p:ext uri="{BB962C8B-B14F-4D97-AF65-F5344CB8AC3E}">
        <p14:creationId xmlns:p14="http://schemas.microsoft.com/office/powerpoint/2010/main" val="895735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417835" y="891191"/>
            <a:ext cx="7903898" cy="1680559"/>
          </a:xfrm>
          <a:prstGeom prst="rect">
            <a:avLst/>
          </a:prstGeom>
          <a:noFill/>
          <a:ln>
            <a:noFill/>
          </a:ln>
        </p:spPr>
        <p:txBody>
          <a:bodyPr spcFirstLastPara="1" wrap="square" lIns="91425" tIns="91425" rIns="91425" bIns="91425" anchor="t" anchorCtr="0">
            <a:noAutofit/>
          </a:bodyPr>
          <a:lstStyle/>
          <a:p>
            <a:pPr algn="just">
              <a:lnSpc>
                <a:spcPct val="150000"/>
              </a:lnSpc>
            </a:pPr>
            <a:r>
              <a:rPr lang="es-AR" sz="2100" b="1" spc="-38" dirty="0">
                <a:solidFill>
                  <a:schemeClr val="accent2">
                    <a:lumMod val="50000"/>
                  </a:schemeClr>
                </a:solidFill>
                <a:latin typeface="+mj-lt"/>
                <a:ea typeface="+mj-ea"/>
                <a:cs typeface="+mj-cs"/>
              </a:rPr>
              <a:t>Buenas Practicas de Migrar a la Nube</a:t>
            </a:r>
            <a:r>
              <a:rPr lang="es-AR" sz="2100" b="1" spc="-38" dirty="0">
                <a:solidFill>
                  <a:schemeClr val="accent2">
                    <a:lumMod val="50000"/>
                  </a:schemeClr>
                </a:solidFill>
                <a:latin typeface="+mj-lt"/>
                <a:ea typeface="+mj-ea"/>
                <a:cs typeface="+mj-cs"/>
                <a:sym typeface="Roboto"/>
              </a:rPr>
              <a:t>: </a:t>
            </a:r>
          </a:p>
          <a:p>
            <a:pPr marL="285750" indent="-285750" algn="just">
              <a:lnSpc>
                <a:spcPct val="150000"/>
              </a:lnSpc>
              <a:buFont typeface="Arial" panose="020B0604020202020204" pitchFamily="34" charset="0"/>
              <a:buChar char="•"/>
            </a:pPr>
            <a:r>
              <a:rPr lang="es-ES" dirty="0">
                <a:latin typeface="DM Sans"/>
              </a:rPr>
              <a:t>Diseñar un plan de migración al </a:t>
            </a:r>
            <a:r>
              <a:rPr lang="es-ES" dirty="0" err="1">
                <a:latin typeface="DM Sans"/>
              </a:rPr>
              <a:t>cloud</a:t>
            </a:r>
            <a:r>
              <a:rPr lang="es-ES" dirty="0">
                <a:latin typeface="DM Sans"/>
              </a:rPr>
              <a:t> a medida</a:t>
            </a:r>
          </a:p>
          <a:p>
            <a:pPr marL="285750" indent="-285750" algn="just">
              <a:lnSpc>
                <a:spcPct val="150000"/>
              </a:lnSpc>
              <a:buFont typeface="Arial" panose="020B0604020202020204" pitchFamily="34" charset="0"/>
              <a:buChar char="•"/>
            </a:pPr>
            <a:r>
              <a:rPr lang="es-ES" dirty="0">
                <a:latin typeface="DM Sans"/>
              </a:rPr>
              <a:t>Adaptar la seguridad </a:t>
            </a:r>
            <a:r>
              <a:rPr lang="es-ES" dirty="0" err="1">
                <a:latin typeface="DM Sans"/>
              </a:rPr>
              <a:t>in-house</a:t>
            </a:r>
            <a:r>
              <a:rPr lang="es-ES" dirty="0">
                <a:latin typeface="DM Sans"/>
              </a:rPr>
              <a:t> al </a:t>
            </a:r>
            <a:r>
              <a:rPr lang="es-ES" dirty="0" err="1">
                <a:latin typeface="DM Sans"/>
              </a:rPr>
              <a:t>cloud</a:t>
            </a:r>
            <a:endParaRPr lang="es-ES" dirty="0">
              <a:latin typeface="DM Sans"/>
            </a:endParaRPr>
          </a:p>
          <a:p>
            <a:pPr marL="285750" indent="-285750" algn="just">
              <a:lnSpc>
                <a:spcPct val="150000"/>
              </a:lnSpc>
              <a:buFont typeface="Arial" panose="020B0604020202020204" pitchFamily="34" charset="0"/>
              <a:buChar char="•"/>
            </a:pPr>
            <a:r>
              <a:rPr lang="en-US" dirty="0" err="1">
                <a:latin typeface="DM Sans"/>
              </a:rPr>
              <a:t>Cumplir</a:t>
            </a:r>
            <a:r>
              <a:rPr lang="en-US" dirty="0">
                <a:latin typeface="DM Sans"/>
              </a:rPr>
              <a:t> con las </a:t>
            </a:r>
            <a:r>
              <a:rPr lang="en-US" dirty="0" err="1">
                <a:latin typeface="DM Sans"/>
              </a:rPr>
              <a:t>regulaciones</a:t>
            </a:r>
            <a:r>
              <a:rPr lang="en-US" dirty="0">
                <a:latin typeface="DM Sans"/>
              </a:rPr>
              <a:t> </a:t>
            </a:r>
            <a:r>
              <a:rPr lang="en-US" dirty="0" err="1">
                <a:latin typeface="DM Sans"/>
              </a:rPr>
              <a:t>requeridas</a:t>
            </a:r>
            <a:endParaRPr lang="en-US" dirty="0">
              <a:latin typeface="DM Sans"/>
            </a:endParaRPr>
          </a:p>
          <a:p>
            <a:pPr marL="285750" indent="-285750" algn="just">
              <a:lnSpc>
                <a:spcPct val="150000"/>
              </a:lnSpc>
              <a:buFont typeface="Arial" panose="020B0604020202020204" pitchFamily="34" charset="0"/>
              <a:buChar char="•"/>
            </a:pPr>
            <a:r>
              <a:rPr lang="es-ES" dirty="0">
                <a:latin typeface="DM Sans"/>
              </a:rPr>
              <a:t>Entender el modelo de responsabilidad compartida</a:t>
            </a:r>
          </a:p>
          <a:p>
            <a:pPr marL="285750" indent="-285750" algn="just">
              <a:lnSpc>
                <a:spcPct val="150000"/>
              </a:lnSpc>
              <a:buFont typeface="Arial" panose="020B0604020202020204" pitchFamily="34" charset="0"/>
              <a:buChar char="•"/>
            </a:pPr>
            <a:r>
              <a:rPr lang="es-ES" dirty="0">
                <a:latin typeface="DM Sans"/>
              </a:rPr>
              <a:t>Encriptar los datos y usar protocolos seguros</a:t>
            </a:r>
          </a:p>
          <a:p>
            <a:pPr marL="285750" indent="-285750" algn="just">
              <a:lnSpc>
                <a:spcPct val="150000"/>
              </a:lnSpc>
              <a:buFont typeface="Arial" panose="020B0604020202020204" pitchFamily="34" charset="0"/>
              <a:buChar char="•"/>
            </a:pPr>
            <a:r>
              <a:rPr lang="es-ES" dirty="0">
                <a:latin typeface="DM Sans"/>
              </a:rPr>
              <a:t>Asegurar una comunicación clara y eficiente</a:t>
            </a:r>
            <a:endParaRPr lang="en-US" dirty="0">
              <a:latin typeface="DM Sans"/>
            </a:endParaRPr>
          </a:p>
          <a:p>
            <a:pPr marL="285750" indent="-285750" algn="just">
              <a:lnSpc>
                <a:spcPct val="150000"/>
              </a:lnSpc>
              <a:buFont typeface="Arial" panose="020B0604020202020204" pitchFamily="34" charset="0"/>
              <a:buChar char="•"/>
            </a:pPr>
            <a:endParaRPr lang="es-AR" sz="1500" dirty="0">
              <a:solidFill>
                <a:schemeClr val="dk2"/>
              </a:solidFill>
              <a:latin typeface="Roboto"/>
              <a:ea typeface="Roboto"/>
              <a:cs typeface="Roboto"/>
              <a:sym typeface="Roboto"/>
            </a:endParaRPr>
          </a:p>
          <a:p>
            <a:pPr marL="285743" indent="-285743" algn="just">
              <a:lnSpc>
                <a:spcPct val="150000"/>
              </a:lnSpc>
              <a:buFont typeface="Arial" panose="020B0604020202020204" pitchFamily="34" charset="0"/>
              <a:buChar char="•"/>
            </a:pPr>
            <a:endParaRPr lang="es-AR" sz="1500" dirty="0">
              <a:solidFill>
                <a:schemeClr val="dk2"/>
              </a:solidFill>
              <a:latin typeface="Roboto"/>
              <a:ea typeface="Roboto"/>
              <a:cs typeface="Roboto"/>
              <a:sym typeface="Roboto"/>
            </a:endParaRPr>
          </a:p>
          <a:p>
            <a:pPr marL="285743" indent="-285743" algn="just">
              <a:lnSpc>
                <a:spcPct val="150000"/>
              </a:lnSpc>
              <a:buFont typeface="Arial" panose="020B0604020202020204" pitchFamily="34" charset="0"/>
              <a:buChar char="•"/>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p:txBody>
      </p:sp>
      <p:pic>
        <p:nvPicPr>
          <p:cNvPr id="1026" name="Picture 2" descr="Qué es la migración a la nube? | Estrategia de migración a la nube |  Cloudflare">
            <a:extLst>
              <a:ext uri="{FF2B5EF4-FFF2-40B4-BE49-F238E27FC236}">
                <a16:creationId xmlns:a16="http://schemas.microsoft.com/office/drawing/2014/main" id="{15287A4A-EEF8-CB24-D174-AFE05FD3CC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3056" y="76200"/>
            <a:ext cx="3616644" cy="146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998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spcFirstLastPara="1" vert="horz" wrap="square" lIns="68580" tIns="34290" rIns="68580" bIns="34290" rtlCol="0" anchor="ctr" anchorCtr="0">
            <a:normAutofit/>
          </a:bodyPr>
          <a:lstStyle/>
          <a:p>
            <a:pPr defTabSz="914378">
              <a:buClr>
                <a:srgbClr val="000000"/>
              </a:buClr>
              <a:defRPr/>
            </a:pPr>
            <a:r>
              <a:rPr lang="es-ES" sz="4050" dirty="0"/>
              <a:t>Gastos de Capital vs Gastos Operativos</a:t>
            </a:r>
          </a:p>
        </p:txBody>
      </p:sp>
    </p:spTree>
    <p:extLst>
      <p:ext uri="{BB962C8B-B14F-4D97-AF65-F5344CB8AC3E}">
        <p14:creationId xmlns:p14="http://schemas.microsoft.com/office/powerpoint/2010/main" val="2663802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402016" y="587248"/>
            <a:ext cx="8170485" cy="1680300"/>
          </a:xfrm>
          <a:prstGeom prst="rect">
            <a:avLst/>
          </a:prstGeom>
          <a:noFill/>
          <a:ln>
            <a:noFill/>
          </a:ln>
        </p:spPr>
        <p:txBody>
          <a:bodyPr spcFirstLastPara="1" wrap="square" lIns="91411" tIns="91411" rIns="91411" bIns="91411" anchor="t" anchorCtr="0">
            <a:noAutofit/>
          </a:bodyPr>
          <a:lstStyle/>
          <a:p>
            <a:pPr marL="228548" indent="-228548" algn="just">
              <a:lnSpc>
                <a:spcPct val="150000"/>
              </a:lnSpc>
              <a:buFont typeface="Arial" panose="020B0604020202020204" pitchFamily="34" charset="0"/>
              <a:buChar char="•"/>
            </a:pPr>
            <a:r>
              <a:rPr lang="es-AR" sz="1500" spc="-38" dirty="0">
                <a:solidFill>
                  <a:schemeClr val="accent2"/>
                </a:solidFill>
                <a:latin typeface="Roboto" panose="02000000000000000000" pitchFamily="2" charset="0"/>
                <a:ea typeface="Roboto" panose="02000000000000000000" pitchFamily="2" charset="0"/>
              </a:rPr>
              <a:t>Costos de servidores.</a:t>
            </a:r>
          </a:p>
          <a:p>
            <a:pPr marL="228548" indent="-228548" algn="just">
              <a:lnSpc>
                <a:spcPct val="150000"/>
              </a:lnSpc>
              <a:buFont typeface="Arial" panose="020B0604020202020204" pitchFamily="34" charset="0"/>
              <a:buChar char="•"/>
            </a:pPr>
            <a:r>
              <a:rPr lang="es-AR" sz="1500" spc="-38" dirty="0">
                <a:solidFill>
                  <a:schemeClr val="accent2"/>
                </a:solidFill>
                <a:latin typeface="Roboto" panose="02000000000000000000" pitchFamily="2" charset="0"/>
                <a:ea typeface="Roboto" panose="02000000000000000000" pitchFamily="2" charset="0"/>
              </a:rPr>
              <a:t>Costos de red.</a:t>
            </a:r>
          </a:p>
          <a:p>
            <a:pPr marL="228548" indent="-228548" algn="just">
              <a:lnSpc>
                <a:spcPct val="150000"/>
              </a:lnSpc>
              <a:buFont typeface="Arial" panose="020B0604020202020204" pitchFamily="34" charset="0"/>
              <a:buChar char="•"/>
            </a:pPr>
            <a:r>
              <a:rPr lang="es-AR" sz="1500" spc="-38" dirty="0">
                <a:solidFill>
                  <a:schemeClr val="accent2"/>
                </a:solidFill>
                <a:latin typeface="Roboto" panose="02000000000000000000" pitchFamily="2" charset="0"/>
                <a:ea typeface="Roboto" panose="02000000000000000000" pitchFamily="2" charset="0"/>
              </a:rPr>
              <a:t>Costos de almacenamiento.</a:t>
            </a:r>
          </a:p>
          <a:p>
            <a:pPr marL="228548" indent="-228548" algn="just">
              <a:lnSpc>
                <a:spcPct val="150000"/>
              </a:lnSpc>
              <a:buFont typeface="Arial" panose="020B0604020202020204" pitchFamily="34" charset="0"/>
              <a:buChar char="•"/>
            </a:pPr>
            <a:r>
              <a:rPr lang="es-AR" sz="1500" spc="-38" dirty="0">
                <a:solidFill>
                  <a:schemeClr val="accent2"/>
                </a:solidFill>
                <a:latin typeface="Roboto" panose="02000000000000000000" pitchFamily="2" charset="0"/>
                <a:ea typeface="Roboto" panose="02000000000000000000" pitchFamily="2" charset="0"/>
              </a:rPr>
              <a:t>Costos de copia de seguridad y archivo</a:t>
            </a:r>
          </a:p>
          <a:p>
            <a:pPr marL="228548" indent="-228548" algn="just">
              <a:lnSpc>
                <a:spcPct val="150000"/>
              </a:lnSpc>
              <a:buFont typeface="Arial" panose="020B0604020202020204" pitchFamily="34" charset="0"/>
              <a:buChar char="•"/>
            </a:pPr>
            <a:r>
              <a:rPr lang="es-AR" sz="1500" spc="-38" dirty="0">
                <a:solidFill>
                  <a:schemeClr val="accent2"/>
                </a:solidFill>
                <a:latin typeface="Roboto" panose="02000000000000000000" pitchFamily="2" charset="0"/>
                <a:ea typeface="Roboto" panose="02000000000000000000" pitchFamily="2" charset="0"/>
              </a:rPr>
              <a:t>Personal técnico.</a:t>
            </a:r>
          </a:p>
          <a:p>
            <a:pPr marL="228548" indent="-228548" algn="just">
              <a:lnSpc>
                <a:spcPct val="150000"/>
              </a:lnSpc>
              <a:buFont typeface="Arial" panose="020B0604020202020204" pitchFamily="34" charset="0"/>
              <a:buChar char="•"/>
            </a:pPr>
            <a:r>
              <a:rPr lang="es-AR" sz="1500" spc="-38" dirty="0">
                <a:solidFill>
                  <a:schemeClr val="accent2"/>
                </a:solidFill>
                <a:latin typeface="Roboto" panose="02000000000000000000" pitchFamily="2" charset="0"/>
                <a:ea typeface="Roboto" panose="02000000000000000000" pitchFamily="2" charset="0"/>
              </a:rPr>
              <a:t>Costos de continuidad y recuperación ante desastres de la organización.</a:t>
            </a:r>
          </a:p>
          <a:p>
            <a:pPr marL="228548" indent="-228548" algn="just">
              <a:lnSpc>
                <a:spcPct val="150000"/>
              </a:lnSpc>
              <a:buFont typeface="Arial" panose="020B0604020202020204" pitchFamily="34" charset="0"/>
              <a:buChar char="•"/>
            </a:pPr>
            <a:r>
              <a:rPr lang="es-AR" sz="1500" spc="-38" dirty="0">
                <a:solidFill>
                  <a:schemeClr val="accent2"/>
                </a:solidFill>
                <a:latin typeface="Roboto" panose="02000000000000000000" pitchFamily="2" charset="0"/>
                <a:ea typeface="Roboto" panose="02000000000000000000" pitchFamily="2" charset="0"/>
              </a:rPr>
              <a:t>Costos de infraestructura del centro de datos.</a:t>
            </a:r>
          </a:p>
          <a:p>
            <a:pPr marL="285686" indent="-285686" algn="just">
              <a:lnSpc>
                <a:spcPct val="150000"/>
              </a:lnSpc>
              <a:buFont typeface="Arial" panose="020B0604020202020204" pitchFamily="34" charset="0"/>
              <a:buChar char="•"/>
            </a:pPr>
            <a:endParaRPr lang="es-AR" sz="1500" dirty="0">
              <a:solidFill>
                <a:schemeClr val="dk2"/>
              </a:solidFill>
              <a:latin typeface="Roboto"/>
              <a:ea typeface="Roboto"/>
              <a:cs typeface="Roboto"/>
              <a:sym typeface="Roboto"/>
            </a:endParaRPr>
          </a:p>
          <a:p>
            <a:pPr algn="just">
              <a:lnSpc>
                <a:spcPct val="150000"/>
              </a:lnSpc>
            </a:pPr>
            <a:r>
              <a:rPr lang="es-AR" sz="1500" b="1" spc="-38" dirty="0">
                <a:solidFill>
                  <a:schemeClr val="accent2"/>
                </a:solidFill>
                <a:latin typeface="Roboto" panose="02000000000000000000" pitchFamily="2" charset="0"/>
                <a:ea typeface="Roboto" panose="02000000000000000000" pitchFamily="2" charset="0"/>
                <a:sym typeface="Roboto"/>
              </a:rPr>
              <a:t>Aclaración</a:t>
            </a:r>
            <a:r>
              <a:rPr lang="es-AR" sz="1500" spc="-38" dirty="0">
                <a:solidFill>
                  <a:schemeClr val="accent2"/>
                </a:solidFill>
                <a:latin typeface="Roboto" panose="02000000000000000000" pitchFamily="2" charset="0"/>
                <a:ea typeface="Roboto" panose="02000000000000000000" pitchFamily="2" charset="0"/>
                <a:sym typeface="Roboto"/>
              </a:rPr>
              <a:t>: Los costos tipo </a:t>
            </a:r>
            <a:r>
              <a:rPr lang="es-AR" sz="1500" spc="-38" dirty="0" err="1">
                <a:solidFill>
                  <a:schemeClr val="accent2"/>
                </a:solidFill>
                <a:latin typeface="Roboto" panose="02000000000000000000" pitchFamily="2" charset="0"/>
                <a:ea typeface="Roboto" panose="02000000000000000000" pitchFamily="2" charset="0"/>
                <a:sym typeface="Roboto"/>
              </a:rPr>
              <a:t>CapEx</a:t>
            </a:r>
            <a:r>
              <a:rPr lang="es-AR" sz="1500" spc="-38" dirty="0">
                <a:solidFill>
                  <a:schemeClr val="accent2"/>
                </a:solidFill>
                <a:latin typeface="Roboto" panose="02000000000000000000" pitchFamily="2" charset="0"/>
                <a:ea typeface="Roboto" panose="02000000000000000000" pitchFamily="2" charset="0"/>
                <a:sym typeface="Roboto"/>
              </a:rPr>
              <a:t>, suelen estar relacionados con la compra de infraestructura física como ser hardware.</a:t>
            </a:r>
            <a:endParaRPr sz="1500" spc="-38" dirty="0">
              <a:solidFill>
                <a:schemeClr val="accent2"/>
              </a:solidFill>
              <a:latin typeface="Roboto" panose="02000000000000000000" pitchFamily="2" charset="0"/>
              <a:ea typeface="Roboto" panose="02000000000000000000" pitchFamily="2" charset="0"/>
              <a:sym typeface="Roboto"/>
            </a:endParaRPr>
          </a:p>
          <a:p>
            <a:pPr algn="just">
              <a:lnSpc>
                <a:spcPct val="150000"/>
              </a:lnSpc>
            </a:pPr>
            <a:endParaRPr sz="1500" spc="-38" dirty="0">
              <a:solidFill>
                <a:schemeClr val="accent2"/>
              </a:solidFill>
              <a:latin typeface="Roboto" panose="02000000000000000000" pitchFamily="2" charset="0"/>
              <a:ea typeface="Roboto" panose="02000000000000000000" pitchFamily="2" charset="0"/>
              <a:sym typeface="Roboto"/>
            </a:endParaRPr>
          </a:p>
          <a:p>
            <a:pPr algn="just">
              <a:lnSpc>
                <a:spcPct val="150000"/>
              </a:lnSpc>
            </a:pPr>
            <a:endParaRPr sz="1500" dirty="0">
              <a:solidFill>
                <a:schemeClr val="dk2"/>
              </a:solidFill>
              <a:latin typeface="Roboto"/>
              <a:ea typeface="Roboto"/>
              <a:cs typeface="Roboto"/>
              <a:sym typeface="Roboto"/>
            </a:endParaRPr>
          </a:p>
        </p:txBody>
      </p:sp>
      <p:sp>
        <p:nvSpPr>
          <p:cNvPr id="6" name="CuadroTexto 5">
            <a:extLst>
              <a:ext uri="{FF2B5EF4-FFF2-40B4-BE49-F238E27FC236}">
                <a16:creationId xmlns:a16="http://schemas.microsoft.com/office/drawing/2014/main" id="{FABF9DA5-086B-4FF8-B930-7AACA3F851AC}"/>
              </a:ext>
            </a:extLst>
          </p:cNvPr>
          <p:cNvSpPr txBox="1"/>
          <p:nvPr/>
        </p:nvSpPr>
        <p:spPr>
          <a:xfrm>
            <a:off x="5301676" y="293818"/>
            <a:ext cx="4571295" cy="400110"/>
          </a:xfrm>
          <a:prstGeom prst="rect">
            <a:avLst/>
          </a:prstGeom>
          <a:noFill/>
        </p:spPr>
        <p:txBody>
          <a:bodyPr wrap="square">
            <a:spAutoFit/>
          </a:bodyPr>
          <a:lstStyle/>
          <a:p>
            <a:pPr algn="just" defTabSz="457097">
              <a:lnSpc>
                <a:spcPct val="150000"/>
              </a:lnSpc>
              <a:defRPr/>
            </a:pPr>
            <a:r>
              <a:rPr lang="es-AR" sz="1500" b="1" spc="-38" dirty="0">
                <a:solidFill>
                  <a:schemeClr val="accent2"/>
                </a:solidFill>
                <a:latin typeface="Roboto" panose="02000000000000000000" pitchFamily="2" charset="0"/>
                <a:ea typeface="Roboto" panose="02000000000000000000" pitchFamily="2" charset="0"/>
              </a:rPr>
              <a:t>Costos de los Gastos de Capital (</a:t>
            </a:r>
            <a:r>
              <a:rPr lang="es-AR" sz="1500" b="1" spc="-38" dirty="0" err="1">
                <a:solidFill>
                  <a:schemeClr val="accent2"/>
                </a:solidFill>
                <a:latin typeface="Roboto" panose="02000000000000000000" pitchFamily="2" charset="0"/>
                <a:ea typeface="Roboto" panose="02000000000000000000" pitchFamily="2" charset="0"/>
              </a:rPr>
              <a:t>CapEx</a:t>
            </a:r>
            <a:r>
              <a:rPr lang="es-AR" sz="1500" b="1" spc="-38" dirty="0">
                <a:solidFill>
                  <a:schemeClr val="accent2"/>
                </a:solidFill>
                <a:latin typeface="Roboto" panose="02000000000000000000" pitchFamily="2" charset="0"/>
                <a:ea typeface="Roboto" panose="02000000000000000000" pitchFamily="2" charset="0"/>
              </a:rPr>
              <a:t>)</a:t>
            </a:r>
            <a:r>
              <a:rPr lang="es-AR" sz="1500" b="1" spc="-38" dirty="0">
                <a:solidFill>
                  <a:schemeClr val="accent2"/>
                </a:solidFill>
                <a:latin typeface="Roboto" panose="02000000000000000000" pitchFamily="2" charset="0"/>
                <a:ea typeface="Roboto" panose="02000000000000000000" pitchFamily="2" charset="0"/>
                <a:sym typeface="Roboto"/>
              </a:rPr>
              <a:t> </a:t>
            </a:r>
          </a:p>
        </p:txBody>
      </p:sp>
    </p:spTree>
    <p:extLst>
      <p:ext uri="{BB962C8B-B14F-4D97-AF65-F5344CB8AC3E}">
        <p14:creationId xmlns:p14="http://schemas.microsoft.com/office/powerpoint/2010/main" val="3325225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451758" y="1271025"/>
            <a:ext cx="8346684" cy="1680300"/>
          </a:xfrm>
          <a:prstGeom prst="rect">
            <a:avLst/>
          </a:prstGeom>
          <a:noFill/>
          <a:ln>
            <a:noFill/>
          </a:ln>
        </p:spPr>
        <p:txBody>
          <a:bodyPr spcFirstLastPara="1" wrap="square" lIns="91411" tIns="91411" rIns="91411" bIns="91411" anchor="t" anchorCtr="0">
            <a:noAutofit/>
          </a:bodyPr>
          <a:lstStyle/>
          <a:p>
            <a:pPr marL="228548" indent="-228548" algn="just" defTabSz="342832">
              <a:lnSpc>
                <a:spcPct val="150000"/>
              </a:lnSpc>
              <a:buFont typeface="Arial" panose="020B0604020202020204" pitchFamily="34" charset="0"/>
              <a:buChar char="•"/>
              <a:defRPr/>
            </a:pPr>
            <a:r>
              <a:rPr lang="es-AR" sz="1500" spc="-38" dirty="0">
                <a:solidFill>
                  <a:schemeClr val="accent2"/>
                </a:solidFill>
                <a:latin typeface="Roboto" panose="02000000000000000000" pitchFamily="2" charset="0"/>
                <a:ea typeface="Roboto" panose="02000000000000000000" pitchFamily="2" charset="0"/>
              </a:rPr>
              <a:t>Leasing de software y características personalizadas.</a:t>
            </a:r>
          </a:p>
          <a:p>
            <a:pPr marL="228548" indent="-228548" algn="just" defTabSz="342832">
              <a:lnSpc>
                <a:spcPct val="150000"/>
              </a:lnSpc>
              <a:buFont typeface="Arial" panose="020B0604020202020204" pitchFamily="34" charset="0"/>
              <a:buChar char="•"/>
              <a:defRPr/>
            </a:pPr>
            <a:r>
              <a:rPr lang="es-AR" sz="1500" spc="-38" dirty="0">
                <a:solidFill>
                  <a:schemeClr val="accent2"/>
                </a:solidFill>
                <a:latin typeface="Roboto" panose="02000000000000000000" pitchFamily="2" charset="0"/>
                <a:ea typeface="Roboto" panose="02000000000000000000" pitchFamily="2" charset="0"/>
              </a:rPr>
              <a:t>El escalado se cobra en función del uso o la demanda, en lugar del hardware fijo o la capacidad.</a:t>
            </a:r>
          </a:p>
          <a:p>
            <a:pPr marL="228548" indent="-228548" algn="just" defTabSz="342832">
              <a:lnSpc>
                <a:spcPct val="150000"/>
              </a:lnSpc>
              <a:buFont typeface="Arial" panose="020B0604020202020204" pitchFamily="34" charset="0"/>
              <a:buChar char="•"/>
              <a:defRPr/>
            </a:pPr>
            <a:r>
              <a:rPr lang="es-AR" sz="1500" spc="-38" dirty="0">
                <a:solidFill>
                  <a:schemeClr val="accent2"/>
                </a:solidFill>
                <a:latin typeface="Roboto" panose="02000000000000000000" pitchFamily="2" charset="0"/>
                <a:ea typeface="Roboto" panose="02000000000000000000" pitchFamily="2" charset="0"/>
              </a:rPr>
              <a:t>Facturación en el nivel de usuario o la organización.</a:t>
            </a:r>
          </a:p>
          <a:p>
            <a:pPr marL="285686" indent="-285686" algn="just">
              <a:lnSpc>
                <a:spcPct val="150000"/>
              </a:lnSpc>
              <a:buFont typeface="Arial" panose="020B0604020202020204" pitchFamily="34" charset="0"/>
              <a:buChar char="•"/>
            </a:pPr>
            <a:endParaRPr lang="es-AR" sz="1500" dirty="0">
              <a:solidFill>
                <a:schemeClr val="dk2"/>
              </a:solidFill>
              <a:latin typeface="Arial" panose="020B0604020202020204" pitchFamily="34" charset="0"/>
              <a:ea typeface="Roboto"/>
              <a:cs typeface="Arial" panose="020B0604020202020204" pitchFamily="34" charset="0"/>
              <a:sym typeface="Roboto"/>
            </a:endParaRPr>
          </a:p>
          <a:p>
            <a:pPr marL="285686" indent="-285686" algn="just">
              <a:lnSpc>
                <a:spcPct val="150000"/>
              </a:lnSpc>
              <a:buFont typeface="Arial" panose="020B0604020202020204" pitchFamily="34" charset="0"/>
              <a:buChar char="•"/>
            </a:pPr>
            <a:endParaRPr sz="1500" dirty="0">
              <a:solidFill>
                <a:schemeClr val="dk2"/>
              </a:solidFill>
              <a:latin typeface="Arial" panose="020B0604020202020204" pitchFamily="34" charset="0"/>
              <a:ea typeface="Roboto"/>
              <a:cs typeface="Arial" panose="020B0604020202020204" pitchFamily="34" charset="0"/>
              <a:sym typeface="Roboto"/>
            </a:endParaRPr>
          </a:p>
          <a:p>
            <a:pPr algn="just">
              <a:lnSpc>
                <a:spcPct val="150000"/>
              </a:lnSpc>
            </a:pPr>
            <a:r>
              <a:rPr lang="es-AR" sz="1500" b="1" spc="-38" dirty="0">
                <a:solidFill>
                  <a:schemeClr val="accent2"/>
                </a:solidFill>
                <a:latin typeface="Roboto" panose="02000000000000000000" pitchFamily="2" charset="0"/>
                <a:ea typeface="Roboto" panose="02000000000000000000" pitchFamily="2" charset="0"/>
                <a:sym typeface="Roboto"/>
              </a:rPr>
              <a:t>Aclaración</a:t>
            </a:r>
            <a:r>
              <a:rPr lang="es-AR" sz="1500" spc="-38" dirty="0">
                <a:solidFill>
                  <a:schemeClr val="accent2"/>
                </a:solidFill>
                <a:latin typeface="Roboto" panose="02000000000000000000" pitchFamily="2" charset="0"/>
                <a:ea typeface="Roboto" panose="02000000000000000000" pitchFamily="2" charset="0"/>
                <a:sym typeface="Roboto"/>
              </a:rPr>
              <a:t>: Los costos tipo </a:t>
            </a:r>
            <a:r>
              <a:rPr lang="es-AR" sz="1500" spc="-38" dirty="0" err="1">
                <a:solidFill>
                  <a:schemeClr val="accent2"/>
                </a:solidFill>
                <a:latin typeface="Roboto" panose="02000000000000000000" pitchFamily="2" charset="0"/>
                <a:ea typeface="Roboto" panose="02000000000000000000" pitchFamily="2" charset="0"/>
                <a:sym typeface="Roboto"/>
              </a:rPr>
              <a:t>OpEx</a:t>
            </a:r>
            <a:r>
              <a:rPr lang="es-AR" sz="1500" spc="-38" dirty="0">
                <a:solidFill>
                  <a:schemeClr val="accent2"/>
                </a:solidFill>
                <a:latin typeface="Roboto" panose="02000000000000000000" pitchFamily="2" charset="0"/>
                <a:ea typeface="Roboto" panose="02000000000000000000" pitchFamily="2" charset="0"/>
                <a:sym typeface="Roboto"/>
              </a:rPr>
              <a:t>, suelen estar asociados al dinero que se invierte en servicios o productos y se facturan al instante.</a:t>
            </a:r>
          </a:p>
          <a:p>
            <a:pPr algn="just">
              <a:lnSpc>
                <a:spcPct val="150000"/>
              </a:lnSpc>
            </a:pPr>
            <a:endParaRPr sz="1500" dirty="0">
              <a:solidFill>
                <a:schemeClr val="dk2"/>
              </a:solidFill>
              <a:latin typeface="Roboto"/>
              <a:ea typeface="Roboto"/>
              <a:cs typeface="Roboto"/>
              <a:sym typeface="Roboto"/>
            </a:endParaRPr>
          </a:p>
        </p:txBody>
      </p:sp>
      <p:sp>
        <p:nvSpPr>
          <p:cNvPr id="6" name="CuadroTexto 5">
            <a:extLst>
              <a:ext uri="{FF2B5EF4-FFF2-40B4-BE49-F238E27FC236}">
                <a16:creationId xmlns:a16="http://schemas.microsoft.com/office/drawing/2014/main" id="{FABF9DA5-086B-4FF8-B930-7AACA3F851AC}"/>
              </a:ext>
            </a:extLst>
          </p:cNvPr>
          <p:cNvSpPr txBox="1"/>
          <p:nvPr/>
        </p:nvSpPr>
        <p:spPr>
          <a:xfrm>
            <a:off x="451758" y="870915"/>
            <a:ext cx="4571295" cy="400110"/>
          </a:xfrm>
          <a:prstGeom prst="rect">
            <a:avLst/>
          </a:prstGeom>
          <a:noFill/>
        </p:spPr>
        <p:txBody>
          <a:bodyPr wrap="square">
            <a:spAutoFit/>
          </a:bodyPr>
          <a:lstStyle/>
          <a:p>
            <a:pPr algn="just" defTabSz="457097">
              <a:lnSpc>
                <a:spcPct val="150000"/>
              </a:lnSpc>
              <a:defRPr/>
            </a:pPr>
            <a:r>
              <a:rPr lang="es-AR" sz="1500" b="1" spc="-38" dirty="0">
                <a:solidFill>
                  <a:schemeClr val="accent2"/>
                </a:solidFill>
                <a:latin typeface="Roboto" panose="02000000000000000000" pitchFamily="2" charset="0"/>
                <a:ea typeface="Roboto" panose="02000000000000000000" pitchFamily="2" charset="0"/>
              </a:rPr>
              <a:t>Costos de los Gastos de </a:t>
            </a:r>
            <a:r>
              <a:rPr lang="es-AR" sz="1500" b="1" spc="-38" dirty="0" err="1">
                <a:solidFill>
                  <a:schemeClr val="accent2"/>
                </a:solidFill>
                <a:latin typeface="Roboto" panose="02000000000000000000" pitchFamily="2" charset="0"/>
                <a:ea typeface="Roboto" panose="02000000000000000000" pitchFamily="2" charset="0"/>
              </a:rPr>
              <a:t>Operacion</a:t>
            </a:r>
            <a:r>
              <a:rPr lang="es-AR" sz="1500" b="1" spc="-38" dirty="0">
                <a:solidFill>
                  <a:schemeClr val="accent2"/>
                </a:solidFill>
                <a:latin typeface="Roboto" panose="02000000000000000000" pitchFamily="2" charset="0"/>
                <a:ea typeface="Roboto" panose="02000000000000000000" pitchFamily="2" charset="0"/>
              </a:rPr>
              <a:t> (</a:t>
            </a:r>
            <a:r>
              <a:rPr lang="es-AR" sz="1500" b="1" spc="-38" dirty="0" err="1">
                <a:solidFill>
                  <a:schemeClr val="accent2"/>
                </a:solidFill>
                <a:latin typeface="Roboto" panose="02000000000000000000" pitchFamily="2" charset="0"/>
                <a:ea typeface="Roboto" panose="02000000000000000000" pitchFamily="2" charset="0"/>
              </a:rPr>
              <a:t>OpEx</a:t>
            </a:r>
            <a:r>
              <a:rPr lang="es-AR" sz="1500" b="1" spc="-38" dirty="0">
                <a:solidFill>
                  <a:schemeClr val="accent2"/>
                </a:solidFill>
                <a:latin typeface="Roboto" panose="02000000000000000000" pitchFamily="2" charset="0"/>
                <a:ea typeface="Roboto" panose="02000000000000000000" pitchFamily="2" charset="0"/>
              </a:rPr>
              <a:t>)</a:t>
            </a:r>
            <a:r>
              <a:rPr lang="es-AR" sz="1500" b="1" spc="-38" dirty="0">
                <a:solidFill>
                  <a:schemeClr val="accent2"/>
                </a:solidFill>
                <a:latin typeface="Roboto" panose="02000000000000000000" pitchFamily="2" charset="0"/>
                <a:ea typeface="Roboto" panose="02000000000000000000" pitchFamily="2" charset="0"/>
                <a:sym typeface="Roboto"/>
              </a:rPr>
              <a:t>: </a:t>
            </a:r>
          </a:p>
        </p:txBody>
      </p:sp>
    </p:spTree>
    <p:extLst>
      <p:ext uri="{BB962C8B-B14F-4D97-AF65-F5344CB8AC3E}">
        <p14:creationId xmlns:p14="http://schemas.microsoft.com/office/powerpoint/2010/main" val="4240127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75360" y="960120"/>
            <a:ext cx="5075238" cy="3695700"/>
          </a:xfrm>
        </p:spPr>
        <p:txBody>
          <a:bodyPr spcFirstLastPara="1" vert="horz" wrap="square" lIns="68580" tIns="34290" rIns="68580" bIns="34290" rtlCol="0" anchor="ctr" anchorCtr="0">
            <a:normAutofit/>
          </a:bodyPr>
          <a:lstStyle/>
          <a:p>
            <a:r>
              <a:rPr lang="es-AR" sz="4400" dirty="0"/>
              <a:t>¿Qué es Azure?</a:t>
            </a:r>
            <a:endParaRPr lang="en-US" sz="4050" dirty="0">
              <a:solidFill>
                <a:schemeClr val="tx1">
                  <a:lumMod val="85000"/>
                  <a:lumOff val="15000"/>
                </a:schemeClr>
              </a:solidFill>
            </a:endParaRPr>
          </a:p>
        </p:txBody>
      </p:sp>
      <p:pic>
        <p:nvPicPr>
          <p:cNvPr id="2050" name="Picture 2" descr="Código Facilito - Conviértete en profesional desde tu casa">
            <a:extLst>
              <a:ext uri="{FF2B5EF4-FFF2-40B4-BE49-F238E27FC236}">
                <a16:creationId xmlns:a16="http://schemas.microsoft.com/office/drawing/2014/main" id="{3346E093-FD85-C0A6-ACD9-CC4F5C264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075" y="-137160"/>
            <a:ext cx="397192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264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620051" y="976051"/>
            <a:ext cx="7903898" cy="1680559"/>
          </a:xfrm>
          <a:prstGeom prst="rect">
            <a:avLst/>
          </a:prstGeom>
          <a:noFill/>
          <a:ln>
            <a:noFill/>
          </a:ln>
        </p:spPr>
        <p:txBody>
          <a:bodyPr spcFirstLastPara="1" wrap="square" lIns="91425" tIns="91425" rIns="91425" bIns="91425" anchor="t" anchorCtr="0">
            <a:noAutofit/>
          </a:bodyPr>
          <a:lstStyle/>
          <a:p>
            <a:pPr algn="just">
              <a:lnSpc>
                <a:spcPct val="150000"/>
              </a:lnSpc>
              <a:buNone/>
            </a:pPr>
            <a:r>
              <a:rPr lang="es-AR" sz="1500" spc="-38" dirty="0">
                <a:solidFill>
                  <a:schemeClr val="accent2"/>
                </a:solidFill>
                <a:latin typeface="Roboto" panose="02000000000000000000" pitchFamily="2" charset="0"/>
                <a:ea typeface="Roboto" panose="02000000000000000000" pitchFamily="2" charset="0"/>
              </a:rPr>
              <a:t>Microsoft Azure es un servicio de Informática en la Nube creado por Microsoft para construir, testear, desplegar y gestionar aplicaciones y servicios a través de centros de datos gestionados por Microsoft.</a:t>
            </a:r>
            <a:endParaRPr lang="es-AR" sz="1500" spc="-38" dirty="0">
              <a:solidFill>
                <a:schemeClr val="accent2"/>
              </a:solidFill>
              <a:latin typeface="Roboto" panose="02000000000000000000" pitchFamily="2" charset="0"/>
              <a:ea typeface="Roboto" panose="02000000000000000000" pitchFamily="2" charset="0"/>
              <a:sym typeface="Roboto"/>
            </a:endParaRPr>
          </a:p>
          <a:p>
            <a:pPr marL="285743" indent="-285743" algn="just">
              <a:lnSpc>
                <a:spcPct val="150000"/>
              </a:lnSpc>
              <a:buFont typeface="Arial" panose="020B0604020202020204" pitchFamily="34" charset="0"/>
              <a:buChar char="•"/>
            </a:pPr>
            <a:endParaRPr lang="es-AR" sz="1500" dirty="0">
              <a:solidFill>
                <a:schemeClr val="dk2"/>
              </a:solidFill>
              <a:latin typeface="Roboto"/>
              <a:ea typeface="Roboto"/>
              <a:cs typeface="Roboto"/>
              <a:sym typeface="Roboto"/>
            </a:endParaRPr>
          </a:p>
          <a:p>
            <a:pPr marL="285743" indent="-285743" algn="just">
              <a:lnSpc>
                <a:spcPct val="150000"/>
              </a:lnSpc>
              <a:buFont typeface="Arial" panose="020B0604020202020204" pitchFamily="34" charset="0"/>
              <a:buChar char="•"/>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p:txBody>
      </p:sp>
      <p:pic>
        <p:nvPicPr>
          <p:cNvPr id="3076" name="Picture 4" descr="Microsoft Azure - Wikipedia">
            <a:extLst>
              <a:ext uri="{FF2B5EF4-FFF2-40B4-BE49-F238E27FC236}">
                <a16:creationId xmlns:a16="http://schemas.microsoft.com/office/drawing/2014/main" id="{D9423CBD-4DFD-946E-83DD-C79796AC7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860" y="2129099"/>
            <a:ext cx="2655570" cy="265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569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a:extLst>
              <a:ext uri="{FF2B5EF4-FFF2-40B4-BE49-F238E27FC236}">
                <a16:creationId xmlns:a16="http://schemas.microsoft.com/office/drawing/2014/main" id="{66CFFDBC-C5F5-4A09-8A1B-1FB11B635001}"/>
              </a:ext>
            </a:extLst>
          </p:cNvPr>
          <p:cNvSpPr>
            <a:spLocks noChangeArrowheads="1"/>
          </p:cNvSpPr>
          <p:nvPr/>
        </p:nvSpPr>
        <p:spPr bwMode="auto">
          <a:xfrm>
            <a:off x="685800" y="774308"/>
            <a:ext cx="8080610" cy="21160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defTabSz="685800" eaLnBrk="0" fontAlgn="base" hangingPunct="0">
              <a:spcBef>
                <a:spcPct val="0"/>
              </a:spcBef>
              <a:spcAft>
                <a:spcPct val="0"/>
              </a:spcAft>
              <a:buClrTx/>
            </a:pPr>
            <a:r>
              <a:rPr lang="es-ES" altLang="es-ES" sz="1500" spc="-38" dirty="0">
                <a:solidFill>
                  <a:schemeClr val="accent2"/>
                </a:solidFill>
                <a:latin typeface="Roboto" panose="02000000000000000000" pitchFamily="2" charset="0"/>
                <a:ea typeface="Roboto" panose="02000000000000000000" pitchFamily="2" charset="0"/>
              </a:rPr>
              <a:t>A continuación, se muestra una vista general de los servicios y características disponibles en Azure. </a:t>
            </a:r>
          </a:p>
        </p:txBody>
      </p:sp>
      <p:pic>
        <p:nvPicPr>
          <p:cNvPr id="5" name="Imagen 4">
            <a:extLst>
              <a:ext uri="{FF2B5EF4-FFF2-40B4-BE49-F238E27FC236}">
                <a16:creationId xmlns:a16="http://schemas.microsoft.com/office/drawing/2014/main" id="{46B14D2E-E7C5-4A50-8E80-1A06425B1780}"/>
              </a:ext>
            </a:extLst>
          </p:cNvPr>
          <p:cNvPicPr>
            <a:picLocks noChangeAspect="1"/>
          </p:cNvPicPr>
          <p:nvPr/>
        </p:nvPicPr>
        <p:blipFill>
          <a:blip r:embed="rId3"/>
          <a:stretch>
            <a:fillRect/>
          </a:stretch>
        </p:blipFill>
        <p:spPr>
          <a:xfrm>
            <a:off x="940289" y="1090445"/>
            <a:ext cx="7263421" cy="3278747"/>
          </a:xfrm>
          <a:prstGeom prst="rect">
            <a:avLst/>
          </a:prstGeom>
        </p:spPr>
      </p:pic>
    </p:spTree>
    <p:extLst>
      <p:ext uri="{BB962C8B-B14F-4D97-AF65-F5344CB8AC3E}">
        <p14:creationId xmlns:p14="http://schemas.microsoft.com/office/powerpoint/2010/main" val="1386581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a:extLst>
              <a:ext uri="{FF2B5EF4-FFF2-40B4-BE49-F238E27FC236}">
                <a16:creationId xmlns:a16="http://schemas.microsoft.com/office/drawing/2014/main" id="{66CFFDBC-C5F5-4A09-8A1B-1FB11B635001}"/>
              </a:ext>
            </a:extLst>
          </p:cNvPr>
          <p:cNvSpPr>
            <a:spLocks noChangeArrowheads="1"/>
          </p:cNvSpPr>
          <p:nvPr/>
        </p:nvSpPr>
        <p:spPr bwMode="auto">
          <a:xfrm>
            <a:off x="678180" y="1025768"/>
            <a:ext cx="2148089" cy="21160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defTabSz="685800" eaLnBrk="0" fontAlgn="base" hangingPunct="0">
              <a:spcBef>
                <a:spcPct val="0"/>
              </a:spcBef>
              <a:spcAft>
                <a:spcPct val="0"/>
              </a:spcAft>
              <a:buClrTx/>
            </a:pPr>
            <a:r>
              <a:rPr lang="es-ES" altLang="es-ES" sz="1500" spc="-38" dirty="0" err="1">
                <a:solidFill>
                  <a:schemeClr val="accent2"/>
                </a:solidFill>
                <a:latin typeface="Roboto" panose="02000000000000000000" pitchFamily="2" charset="0"/>
                <a:ea typeface="Roboto" panose="02000000000000000000" pitchFamily="2" charset="0"/>
              </a:rPr>
              <a:t>Hands</a:t>
            </a:r>
            <a:r>
              <a:rPr lang="es-ES" altLang="es-ES" sz="1500" spc="-38" dirty="0">
                <a:solidFill>
                  <a:schemeClr val="accent2"/>
                </a:solidFill>
                <a:latin typeface="Roboto" panose="02000000000000000000" pitchFamily="2" charset="0"/>
                <a:ea typeface="Roboto" panose="02000000000000000000" pitchFamily="2" charset="0"/>
              </a:rPr>
              <a:t> </a:t>
            </a:r>
            <a:r>
              <a:rPr lang="es-ES" altLang="es-ES" sz="1500" spc="-38" dirty="0" err="1">
                <a:solidFill>
                  <a:schemeClr val="accent2"/>
                </a:solidFill>
                <a:latin typeface="Roboto" panose="02000000000000000000" pitchFamily="2" charset="0"/>
                <a:ea typeface="Roboto" panose="02000000000000000000" pitchFamily="2" charset="0"/>
              </a:rPr>
              <a:t>On</a:t>
            </a:r>
            <a:r>
              <a:rPr lang="es-ES" altLang="es-ES" sz="1500" spc="-38" dirty="0">
                <a:solidFill>
                  <a:schemeClr val="accent2"/>
                </a:solidFill>
                <a:latin typeface="Roboto" panose="02000000000000000000" pitchFamily="2" charset="0"/>
                <a:ea typeface="Roboto" panose="02000000000000000000" pitchFamily="2" charset="0"/>
              </a:rPr>
              <a:t> – Cuenta Azure!</a:t>
            </a:r>
          </a:p>
        </p:txBody>
      </p:sp>
      <p:pic>
        <p:nvPicPr>
          <p:cNvPr id="4100" name="Picture 4" descr="Home - Hands On As We Grow®">
            <a:extLst>
              <a:ext uri="{FF2B5EF4-FFF2-40B4-BE49-F238E27FC236}">
                <a16:creationId xmlns:a16="http://schemas.microsoft.com/office/drawing/2014/main" id="{11ED6F09-4CB2-F578-6091-FA6850888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350" y="1237370"/>
            <a:ext cx="7259865" cy="1993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90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408609" y="642658"/>
            <a:ext cx="8506791" cy="2119548"/>
          </a:xfrm>
          <a:prstGeom prst="rect">
            <a:avLst/>
          </a:prstGeom>
          <a:noFill/>
          <a:ln>
            <a:noFill/>
          </a:ln>
        </p:spPr>
        <p:txBody>
          <a:bodyPr spcFirstLastPara="1" wrap="square" lIns="91425" tIns="91425" rIns="91425" bIns="91425" anchor="t" anchorCtr="0">
            <a:noAutofit/>
          </a:bodyPr>
          <a:lstStyle/>
          <a:p>
            <a:pPr algn="just">
              <a:lnSpc>
                <a:spcPct val="150000"/>
              </a:lnSpc>
            </a:pPr>
            <a:r>
              <a:rPr lang="es-AR" sz="1500" b="1" dirty="0">
                <a:solidFill>
                  <a:schemeClr val="accent2"/>
                </a:solidFill>
                <a:latin typeface="Raleway"/>
                <a:sym typeface="Roboto"/>
              </a:rPr>
              <a:t>Glosario de Términos  - Cloud</a:t>
            </a:r>
          </a:p>
          <a:p>
            <a:pPr algn="just">
              <a:lnSpc>
                <a:spcPct val="150000"/>
              </a:lnSpc>
              <a:buClr>
                <a:schemeClr val="tx2"/>
              </a:buClr>
            </a:pPr>
            <a:r>
              <a:rPr lang="es-AR" sz="1500" dirty="0">
                <a:solidFill>
                  <a:schemeClr val="accent2"/>
                </a:solidFill>
                <a:latin typeface="Raleway"/>
              </a:rPr>
              <a:t>Existen realmente muchos términos que se utilizan diariamente para lo que es el uso de Cloud, algunos de los más comunes son:</a:t>
            </a:r>
          </a:p>
          <a:p>
            <a:pPr marL="285743" indent="-285743" algn="just">
              <a:lnSpc>
                <a:spcPct val="150000"/>
              </a:lnSpc>
              <a:buClr>
                <a:schemeClr val="accent5"/>
              </a:buClr>
              <a:buFont typeface="Arial" panose="020B0604020202020204" pitchFamily="34" charset="0"/>
              <a:buChar char="•"/>
            </a:pPr>
            <a:r>
              <a:rPr lang="es-AR" sz="1500" b="1" dirty="0">
                <a:solidFill>
                  <a:schemeClr val="accent2"/>
                </a:solidFill>
                <a:latin typeface="Raleway"/>
              </a:rPr>
              <a:t>LAN: </a:t>
            </a:r>
            <a:r>
              <a:rPr lang="es-AR" sz="1500" dirty="0">
                <a:solidFill>
                  <a:schemeClr val="accent2"/>
                </a:solidFill>
                <a:latin typeface="Raleway"/>
              </a:rPr>
              <a:t>Red de área local o LAN es una red de computadoras que abarca un área reducida a una casa, un departamento o un edificio.</a:t>
            </a:r>
          </a:p>
          <a:p>
            <a:pPr marL="285743" indent="-285743" algn="just">
              <a:lnSpc>
                <a:spcPct val="150000"/>
              </a:lnSpc>
              <a:buClr>
                <a:schemeClr val="accent5"/>
              </a:buClr>
              <a:buFont typeface="Arial" panose="020B0604020202020204" pitchFamily="34" charset="0"/>
              <a:buChar char="•"/>
            </a:pPr>
            <a:r>
              <a:rPr lang="es-AR" sz="1500" b="1" dirty="0">
                <a:solidFill>
                  <a:schemeClr val="accent2"/>
                </a:solidFill>
                <a:latin typeface="Raleway"/>
              </a:rPr>
              <a:t>MAN</a:t>
            </a:r>
            <a:r>
              <a:rPr lang="es-AR" sz="1500" dirty="0">
                <a:solidFill>
                  <a:schemeClr val="accent2"/>
                </a:solidFill>
                <a:latin typeface="Raleway"/>
              </a:rPr>
              <a:t>: Red de área metropolitana es una red de alta velocidad que da cobertura en un área geográfica extensa, proporcionando capacidad de integración de múltiples servicios mediante la transmisión de datos, voz y vídeo, etc.</a:t>
            </a:r>
          </a:p>
          <a:p>
            <a:pPr marL="285743" indent="-285743" algn="just">
              <a:lnSpc>
                <a:spcPct val="150000"/>
              </a:lnSpc>
              <a:buClr>
                <a:schemeClr val="accent5"/>
              </a:buClr>
              <a:buFont typeface="Arial" panose="020B0604020202020204" pitchFamily="34" charset="0"/>
              <a:buChar char="•"/>
            </a:pPr>
            <a:r>
              <a:rPr lang="es-AR" sz="1500" b="1" dirty="0">
                <a:solidFill>
                  <a:schemeClr val="accent2"/>
                </a:solidFill>
                <a:latin typeface="Raleway"/>
              </a:rPr>
              <a:t>WAN: </a:t>
            </a:r>
            <a:r>
              <a:rPr lang="es-AR" sz="1500" dirty="0">
                <a:solidFill>
                  <a:schemeClr val="accent2"/>
                </a:solidFill>
                <a:latin typeface="Raleway"/>
              </a:rPr>
              <a:t>Las redes de área amplia (WAN por las siglas de Wide </a:t>
            </a:r>
            <a:r>
              <a:rPr lang="es-AR" sz="1500" dirty="0" err="1">
                <a:solidFill>
                  <a:schemeClr val="accent2"/>
                </a:solidFill>
                <a:latin typeface="Raleway"/>
              </a:rPr>
              <a:t>Area</a:t>
            </a:r>
            <a:r>
              <a:rPr lang="es-AR" sz="1500" dirty="0">
                <a:solidFill>
                  <a:schemeClr val="accent2"/>
                </a:solidFill>
                <a:latin typeface="Raleway"/>
              </a:rPr>
              <a:t> Network), son redes informáticas LAN y MAN interconectadas entre sí. Sus nodos están separados por distancias que pueden abarcar continentes enteros.</a:t>
            </a:r>
            <a:endParaRPr lang="es-AR" sz="1500" dirty="0">
              <a:solidFill>
                <a:schemeClr val="dk2"/>
              </a:solidFill>
              <a:latin typeface="Roboto"/>
              <a:ea typeface="Roboto"/>
              <a:cs typeface="Roboto"/>
              <a:sym typeface="Roboto"/>
            </a:endParaRPr>
          </a:p>
          <a:p>
            <a:pPr marL="285743" indent="-285743" algn="just">
              <a:lnSpc>
                <a:spcPct val="150000"/>
              </a:lnSpc>
              <a:buFont typeface="Arial" panose="020B0604020202020204" pitchFamily="34" charset="0"/>
              <a:buChar char="•"/>
            </a:pPr>
            <a:endParaRPr lang="es-AR" sz="1500" dirty="0">
              <a:solidFill>
                <a:schemeClr val="dk2"/>
              </a:solidFill>
              <a:latin typeface="Roboto"/>
              <a:ea typeface="Roboto"/>
              <a:cs typeface="Roboto"/>
              <a:sym typeface="Roboto"/>
            </a:endParaRPr>
          </a:p>
          <a:p>
            <a:pPr marL="285743" indent="-285743" algn="just">
              <a:lnSpc>
                <a:spcPct val="150000"/>
              </a:lnSpc>
              <a:buFont typeface="Arial" panose="020B0604020202020204" pitchFamily="34" charset="0"/>
              <a:buChar char="•"/>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p:txBody>
      </p:sp>
    </p:spTree>
    <p:extLst>
      <p:ext uri="{BB962C8B-B14F-4D97-AF65-F5344CB8AC3E}">
        <p14:creationId xmlns:p14="http://schemas.microsoft.com/office/powerpoint/2010/main" val="1297007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530402" y="972067"/>
            <a:ext cx="8339278" cy="2407454"/>
          </a:xfrm>
          <a:prstGeom prst="rect">
            <a:avLst/>
          </a:prstGeom>
          <a:ln w="9524">
            <a:solidFill>
              <a:srgbClr val="000000"/>
            </a:solidFill>
          </a:ln>
        </p:spPr>
        <p:txBody>
          <a:bodyPr vert="horz" wrap="square" lIns="0" tIns="109855" rIns="0" bIns="0" rtlCol="0">
            <a:spAutoFit/>
          </a:bodyPr>
          <a:lstStyle/>
          <a:p>
            <a:pPr marL="85725" marR="246379" algn="ctr">
              <a:lnSpc>
                <a:spcPct val="150000"/>
              </a:lnSpc>
              <a:spcBef>
                <a:spcPts val="865"/>
              </a:spcBef>
            </a:pPr>
            <a:r>
              <a:rPr lang="es-ES" sz="1600" dirty="0">
                <a:ln>
                  <a:solidFill>
                    <a:schemeClr val="bg1"/>
                  </a:solidFill>
                </a:ln>
                <a:solidFill>
                  <a:schemeClr val="dk1"/>
                </a:solidFill>
                <a:latin typeface="Poppins SemiBold"/>
                <a:cs typeface="Poppins SemiBold"/>
                <a:sym typeface="Poppins SemiBold"/>
              </a:rPr>
              <a:t>“El mundo está siendo reformado por la convergencia de factores sociales, móviles, </a:t>
            </a:r>
            <a:r>
              <a:rPr lang="es-ES" sz="1600" dirty="0" err="1">
                <a:ln>
                  <a:solidFill>
                    <a:schemeClr val="bg1"/>
                  </a:solidFill>
                </a:ln>
                <a:solidFill>
                  <a:schemeClr val="dk1"/>
                </a:solidFill>
                <a:latin typeface="Poppins SemiBold"/>
                <a:cs typeface="Poppins SemiBold"/>
                <a:sym typeface="Poppins SemiBold"/>
              </a:rPr>
              <a:t>cloud</a:t>
            </a:r>
            <a:r>
              <a:rPr lang="es-ES" sz="1600" dirty="0">
                <a:ln>
                  <a:solidFill>
                    <a:schemeClr val="bg1"/>
                  </a:solidFill>
                </a:ln>
                <a:solidFill>
                  <a:schemeClr val="dk1"/>
                </a:solidFill>
                <a:latin typeface="Poppins SemiBold"/>
                <a:cs typeface="Poppins SemiBold"/>
                <a:sym typeface="Poppins SemiBold"/>
              </a:rPr>
              <a:t>, </a:t>
            </a:r>
            <a:r>
              <a:rPr lang="es-ES" sz="1600" dirty="0" err="1">
                <a:ln>
                  <a:solidFill>
                    <a:schemeClr val="bg1"/>
                  </a:solidFill>
                </a:ln>
                <a:solidFill>
                  <a:schemeClr val="dk1"/>
                </a:solidFill>
                <a:latin typeface="Poppins SemiBold"/>
                <a:cs typeface="Poppins SemiBold"/>
                <a:sym typeface="Poppins SemiBold"/>
              </a:rPr>
              <a:t>big</a:t>
            </a:r>
            <a:r>
              <a:rPr lang="es-ES" sz="1600" dirty="0">
                <a:ln>
                  <a:solidFill>
                    <a:schemeClr val="bg1"/>
                  </a:solidFill>
                </a:ln>
                <a:solidFill>
                  <a:schemeClr val="dk1"/>
                </a:solidFill>
                <a:latin typeface="Poppins SemiBold"/>
                <a:cs typeface="Poppins SemiBold"/>
                <a:sym typeface="Poppins SemiBold"/>
              </a:rPr>
              <a:t> data, la comunidad y otras fuerzas poderosas. La combinación de estas tecnologías abre una oportunidad increíble para conectar todo junto de una manera nueva y está transformado radicalmente la forma en que vivimos y trabajamos”</a:t>
            </a:r>
          </a:p>
          <a:p>
            <a:pPr marL="85725" marR="246379" algn="ctr">
              <a:lnSpc>
                <a:spcPct val="150000"/>
              </a:lnSpc>
              <a:spcBef>
                <a:spcPts val="865"/>
              </a:spcBef>
            </a:pPr>
            <a:r>
              <a:rPr lang="es-ES" sz="1600" dirty="0">
                <a:ln>
                  <a:solidFill>
                    <a:schemeClr val="bg1"/>
                  </a:solidFill>
                </a:ln>
                <a:solidFill>
                  <a:schemeClr val="dk1"/>
                </a:solidFill>
                <a:latin typeface="Poppins SemiBold"/>
                <a:cs typeface="Poppins SemiBold"/>
                <a:sym typeface="Poppins SemiBold"/>
              </a:rPr>
              <a:t>-Marc Benioff</a:t>
            </a:r>
            <a:endParaRPr lang="es-MX" sz="1600" dirty="0">
              <a:ln>
                <a:solidFill>
                  <a:schemeClr val="bg1"/>
                </a:solidFill>
              </a:ln>
              <a:solidFill>
                <a:schemeClr val="dk1"/>
              </a:solidFill>
              <a:latin typeface="Poppins SemiBold"/>
              <a:cs typeface="Poppins SemiBold"/>
              <a:sym typeface="Poppins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1026" name="Picture 2" descr="LAN y WAN - Capitulo 1: Exploracion a la red">
            <a:extLst>
              <a:ext uri="{FF2B5EF4-FFF2-40B4-BE49-F238E27FC236}">
                <a16:creationId xmlns:a16="http://schemas.microsoft.com/office/drawing/2014/main" id="{B5DE617F-E8BD-49D7-8AFD-FBD9AE078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701" y="468762"/>
            <a:ext cx="7228368" cy="3859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398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703414" y="452202"/>
            <a:ext cx="7737171" cy="2119548"/>
          </a:xfrm>
          <a:prstGeom prst="rect">
            <a:avLst/>
          </a:prstGeom>
          <a:noFill/>
          <a:ln>
            <a:noFill/>
          </a:ln>
        </p:spPr>
        <p:txBody>
          <a:bodyPr spcFirstLastPara="1" wrap="square" lIns="91425" tIns="91425" rIns="91425" bIns="91425" anchor="t" anchorCtr="0">
            <a:noAutofit/>
          </a:bodyPr>
          <a:lstStyle/>
          <a:p>
            <a:pPr algn="just">
              <a:lnSpc>
                <a:spcPct val="150000"/>
              </a:lnSpc>
            </a:pPr>
            <a:r>
              <a:rPr lang="es-AR" sz="1500" b="1" dirty="0">
                <a:solidFill>
                  <a:schemeClr val="accent2"/>
                </a:solidFill>
                <a:latin typeface="Raleway"/>
                <a:sym typeface="Roboto"/>
              </a:rPr>
              <a:t>Glosario de Términos  - Cloud</a:t>
            </a:r>
          </a:p>
          <a:p>
            <a:pPr marL="285743" indent="-285743" algn="just">
              <a:lnSpc>
                <a:spcPct val="150000"/>
              </a:lnSpc>
              <a:buClr>
                <a:schemeClr val="accent5"/>
              </a:buClr>
              <a:buFont typeface="Arial" panose="020B0604020202020204" pitchFamily="34" charset="0"/>
              <a:buChar char="•"/>
            </a:pPr>
            <a:r>
              <a:rPr lang="es-AR" sz="1500" b="1" dirty="0">
                <a:solidFill>
                  <a:schemeClr val="accent2"/>
                </a:solidFill>
                <a:latin typeface="Raleway"/>
              </a:rPr>
              <a:t>Ancho de banda: </a:t>
            </a:r>
            <a:r>
              <a:rPr lang="es-AR" sz="1500" dirty="0">
                <a:solidFill>
                  <a:schemeClr val="accent2"/>
                </a:solidFill>
                <a:latin typeface="Raleway"/>
              </a:rPr>
              <a:t>El ancho de banda es la capacidad de transferencia de datos máxima de una red o conexión a Internet; es decir, la cantidad de datos que pueden enviarse a través de una conexión al mismo tiempo.</a:t>
            </a:r>
          </a:p>
          <a:p>
            <a:pPr marL="285743" indent="-285743" algn="just">
              <a:lnSpc>
                <a:spcPct val="150000"/>
              </a:lnSpc>
              <a:buClr>
                <a:schemeClr val="accent5"/>
              </a:buClr>
              <a:buFont typeface="Arial" panose="020B0604020202020204" pitchFamily="34" charset="0"/>
              <a:buChar char="•"/>
            </a:pPr>
            <a:r>
              <a:rPr lang="es-AR" sz="1500" b="1" dirty="0">
                <a:solidFill>
                  <a:schemeClr val="accent2"/>
                </a:solidFill>
                <a:latin typeface="Raleway"/>
                <a:ea typeface="Roboto"/>
                <a:cs typeface="Roboto"/>
                <a:sym typeface="Roboto"/>
              </a:rPr>
              <a:t>Centro de Datos: </a:t>
            </a:r>
            <a:r>
              <a:rPr lang="es-AR" sz="1500" dirty="0">
                <a:solidFill>
                  <a:schemeClr val="accent2"/>
                </a:solidFill>
                <a:latin typeface="Raleway"/>
                <a:ea typeface="Roboto"/>
                <a:cs typeface="Roboto"/>
                <a:sym typeface="Roboto"/>
              </a:rPr>
              <a:t>Un centro de datos es la ubicación física donde se concentran los recursos necesarios de computación de una organización o proveedor de servicios de Internet.</a:t>
            </a:r>
          </a:p>
          <a:p>
            <a:pPr marL="285743" indent="-285743" algn="just">
              <a:lnSpc>
                <a:spcPct val="150000"/>
              </a:lnSpc>
              <a:buClr>
                <a:schemeClr val="accent5"/>
              </a:buClr>
              <a:buFont typeface="Arial" panose="020B0604020202020204" pitchFamily="34" charset="0"/>
              <a:buChar char="•"/>
            </a:pPr>
            <a:r>
              <a:rPr lang="es-AR" sz="1500" b="1" dirty="0">
                <a:solidFill>
                  <a:schemeClr val="accent2"/>
                </a:solidFill>
                <a:latin typeface="Raleway"/>
                <a:ea typeface="Roboto"/>
                <a:cs typeface="Roboto"/>
                <a:sym typeface="Roboto"/>
              </a:rPr>
              <a:t>Clúster: </a:t>
            </a:r>
            <a:r>
              <a:rPr lang="es-AR" sz="1500" dirty="0">
                <a:solidFill>
                  <a:schemeClr val="accent2"/>
                </a:solidFill>
                <a:latin typeface="Raleway"/>
                <a:ea typeface="Roboto"/>
                <a:cs typeface="Roboto"/>
                <a:sym typeface="Roboto"/>
              </a:rPr>
              <a:t>Un clúster es un conjunto de servidores (y/o máquinas) que están conectados entre sí a través de una red generalmente brindada por el proveedor Cloud.</a:t>
            </a: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p:txBody>
      </p:sp>
    </p:spTree>
    <p:extLst>
      <p:ext uri="{BB962C8B-B14F-4D97-AF65-F5344CB8AC3E}">
        <p14:creationId xmlns:p14="http://schemas.microsoft.com/office/powerpoint/2010/main" val="3276262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416229" y="574078"/>
            <a:ext cx="7790511" cy="2119548"/>
          </a:xfrm>
          <a:prstGeom prst="rect">
            <a:avLst/>
          </a:prstGeom>
          <a:noFill/>
          <a:ln>
            <a:noFill/>
          </a:ln>
        </p:spPr>
        <p:txBody>
          <a:bodyPr spcFirstLastPara="1" wrap="square" lIns="91425" tIns="91425" rIns="91425" bIns="91425" anchor="t" anchorCtr="0">
            <a:noAutofit/>
          </a:bodyPr>
          <a:lstStyle/>
          <a:p>
            <a:pPr algn="just">
              <a:lnSpc>
                <a:spcPct val="150000"/>
              </a:lnSpc>
            </a:pPr>
            <a:r>
              <a:rPr lang="es-AR" sz="1500" b="1" dirty="0">
                <a:solidFill>
                  <a:schemeClr val="accent2"/>
                </a:solidFill>
                <a:latin typeface="Raleway"/>
                <a:sym typeface="Roboto"/>
              </a:rPr>
              <a:t>Glosario de Términos  - Cloud</a:t>
            </a:r>
          </a:p>
          <a:p>
            <a:pPr marL="285743" indent="-285743" algn="just">
              <a:lnSpc>
                <a:spcPct val="150000"/>
              </a:lnSpc>
              <a:buClr>
                <a:schemeClr val="accent5"/>
              </a:buClr>
              <a:buFont typeface="Arial" panose="020B0604020202020204" pitchFamily="34" charset="0"/>
              <a:buChar char="•"/>
            </a:pPr>
            <a:r>
              <a:rPr lang="es-AR" sz="1500" b="1" dirty="0">
                <a:solidFill>
                  <a:schemeClr val="accent2"/>
                </a:solidFill>
                <a:latin typeface="Raleway"/>
              </a:rPr>
              <a:t>ISP: </a:t>
            </a:r>
            <a:r>
              <a:rPr lang="es-AR" sz="1500" dirty="0">
                <a:solidFill>
                  <a:schemeClr val="accent2"/>
                </a:solidFill>
                <a:latin typeface="Raleway"/>
              </a:rPr>
              <a:t>Un ISP (del inglés Internet </a:t>
            </a:r>
            <a:r>
              <a:rPr lang="es-AR" sz="1500" dirty="0" err="1">
                <a:solidFill>
                  <a:schemeClr val="accent2"/>
                </a:solidFill>
                <a:latin typeface="Raleway"/>
              </a:rPr>
              <a:t>Service</a:t>
            </a:r>
            <a:r>
              <a:rPr lang="es-AR" sz="1500" dirty="0">
                <a:solidFill>
                  <a:schemeClr val="accent2"/>
                </a:solidFill>
                <a:latin typeface="Raleway"/>
              </a:rPr>
              <a:t> </a:t>
            </a:r>
            <a:r>
              <a:rPr lang="es-AR" sz="1500" dirty="0" err="1">
                <a:solidFill>
                  <a:schemeClr val="accent2"/>
                </a:solidFill>
                <a:latin typeface="Raleway"/>
              </a:rPr>
              <a:t>Provider</a:t>
            </a:r>
            <a:r>
              <a:rPr lang="es-AR" sz="1500" dirty="0">
                <a:solidFill>
                  <a:schemeClr val="accent2"/>
                </a:solidFill>
                <a:latin typeface="Raleway"/>
              </a:rPr>
              <a:t>) es un proveedor de servicios de Internet como soluciones </a:t>
            </a:r>
            <a:r>
              <a:rPr lang="es-AR" sz="1500" dirty="0" err="1">
                <a:solidFill>
                  <a:schemeClr val="accent2"/>
                </a:solidFill>
                <a:latin typeface="Raleway"/>
              </a:rPr>
              <a:t>cloud</a:t>
            </a:r>
            <a:r>
              <a:rPr lang="es-AR" sz="1500" dirty="0">
                <a:solidFill>
                  <a:schemeClr val="accent2"/>
                </a:solidFill>
                <a:latin typeface="Raleway"/>
              </a:rPr>
              <a:t>, almacenamiento en red o redes.</a:t>
            </a:r>
          </a:p>
          <a:p>
            <a:pPr marL="285743" indent="-285743" algn="just">
              <a:lnSpc>
                <a:spcPct val="150000"/>
              </a:lnSpc>
              <a:buClr>
                <a:schemeClr val="accent5"/>
              </a:buClr>
              <a:buFont typeface="Arial" panose="020B0604020202020204" pitchFamily="34" charset="0"/>
              <a:buChar char="•"/>
            </a:pPr>
            <a:r>
              <a:rPr lang="es-AR" sz="1500" b="1" dirty="0">
                <a:solidFill>
                  <a:schemeClr val="accent2"/>
                </a:solidFill>
                <a:latin typeface="Raleway"/>
                <a:ea typeface="Roboto"/>
                <a:cs typeface="Roboto"/>
                <a:sym typeface="Roboto"/>
              </a:rPr>
              <a:t>Latencia: </a:t>
            </a:r>
            <a:r>
              <a:rPr lang="es-AR" sz="1500" dirty="0">
                <a:solidFill>
                  <a:schemeClr val="accent2"/>
                </a:solidFill>
                <a:latin typeface="Raleway"/>
                <a:ea typeface="Roboto"/>
                <a:cs typeface="Roboto"/>
                <a:sym typeface="Roboto"/>
              </a:rPr>
              <a:t>La latencia o latencia de red es el tiempo que tarda en transferirse un paquete de datos entre un servidor y un usuario a través de una red.</a:t>
            </a:r>
          </a:p>
          <a:p>
            <a:pPr marL="285743" indent="-285743" algn="just">
              <a:lnSpc>
                <a:spcPct val="150000"/>
              </a:lnSpc>
              <a:buClr>
                <a:schemeClr val="accent5"/>
              </a:buClr>
              <a:buFont typeface="Arial" panose="020B0604020202020204" pitchFamily="34" charset="0"/>
              <a:buChar char="•"/>
            </a:pPr>
            <a:r>
              <a:rPr lang="es-AR" sz="1500" b="1" dirty="0" err="1">
                <a:solidFill>
                  <a:schemeClr val="accent2"/>
                </a:solidFill>
                <a:latin typeface="Raleway"/>
                <a:ea typeface="Roboto"/>
                <a:cs typeface="Roboto"/>
                <a:sym typeface="Roboto"/>
              </a:rPr>
              <a:t>Multicloud</a:t>
            </a:r>
            <a:r>
              <a:rPr lang="es-AR" sz="1500" b="1" dirty="0">
                <a:solidFill>
                  <a:schemeClr val="accent2"/>
                </a:solidFill>
                <a:latin typeface="Raleway"/>
                <a:ea typeface="Roboto"/>
                <a:cs typeface="Roboto"/>
                <a:sym typeface="Roboto"/>
              </a:rPr>
              <a:t>: </a:t>
            </a:r>
            <a:r>
              <a:rPr lang="es-AR" sz="1500" dirty="0">
                <a:solidFill>
                  <a:schemeClr val="accent2"/>
                </a:solidFill>
                <a:latin typeface="Raleway"/>
                <a:ea typeface="Roboto"/>
                <a:cs typeface="Roboto"/>
                <a:sym typeface="Roboto"/>
              </a:rPr>
              <a:t>El </a:t>
            </a:r>
            <a:r>
              <a:rPr lang="es-AR" sz="1500" dirty="0" err="1">
                <a:solidFill>
                  <a:schemeClr val="accent2"/>
                </a:solidFill>
                <a:latin typeface="Raleway"/>
                <a:ea typeface="Roboto"/>
                <a:cs typeface="Roboto"/>
                <a:sym typeface="Roboto"/>
              </a:rPr>
              <a:t>Multicloud</a:t>
            </a:r>
            <a:r>
              <a:rPr lang="es-AR" sz="1500" dirty="0">
                <a:solidFill>
                  <a:schemeClr val="accent2"/>
                </a:solidFill>
                <a:latin typeface="Raleway"/>
                <a:ea typeface="Roboto"/>
                <a:cs typeface="Roboto"/>
                <a:sym typeface="Roboto"/>
              </a:rPr>
              <a:t> es un modelo de despliegue de </a:t>
            </a:r>
            <a:r>
              <a:rPr lang="es-AR" sz="1500" dirty="0" err="1">
                <a:solidFill>
                  <a:schemeClr val="accent2"/>
                </a:solidFill>
                <a:latin typeface="Raleway"/>
                <a:ea typeface="Roboto"/>
                <a:cs typeface="Roboto"/>
                <a:sym typeface="Roboto"/>
              </a:rPr>
              <a:t>cloud</a:t>
            </a:r>
            <a:r>
              <a:rPr lang="es-AR" sz="1500" dirty="0">
                <a:solidFill>
                  <a:schemeClr val="accent2"/>
                </a:solidFill>
                <a:latin typeface="Raleway"/>
                <a:ea typeface="Roboto"/>
                <a:cs typeface="Roboto"/>
                <a:sym typeface="Roboto"/>
              </a:rPr>
              <a:t> </a:t>
            </a:r>
            <a:r>
              <a:rPr lang="es-AR" sz="1500" dirty="0" err="1">
                <a:solidFill>
                  <a:schemeClr val="accent2"/>
                </a:solidFill>
                <a:latin typeface="Raleway"/>
                <a:ea typeface="Roboto"/>
                <a:cs typeface="Roboto"/>
                <a:sym typeface="Roboto"/>
              </a:rPr>
              <a:t>computing</a:t>
            </a:r>
            <a:r>
              <a:rPr lang="es-AR" sz="1500" dirty="0">
                <a:solidFill>
                  <a:schemeClr val="accent2"/>
                </a:solidFill>
                <a:latin typeface="Raleway"/>
                <a:ea typeface="Roboto"/>
                <a:cs typeface="Roboto"/>
                <a:sym typeface="Roboto"/>
              </a:rPr>
              <a:t> en el que se combinan servicios en la nube de varios proveedores de </a:t>
            </a:r>
            <a:r>
              <a:rPr lang="es-AR" sz="1500" dirty="0" err="1">
                <a:solidFill>
                  <a:schemeClr val="accent2"/>
                </a:solidFill>
                <a:latin typeface="Raleway"/>
                <a:ea typeface="Roboto"/>
                <a:cs typeface="Roboto"/>
                <a:sym typeface="Roboto"/>
              </a:rPr>
              <a:t>cloud</a:t>
            </a:r>
            <a:r>
              <a:rPr lang="es-AR" sz="1500" dirty="0">
                <a:solidFill>
                  <a:schemeClr val="accent2"/>
                </a:solidFill>
                <a:latin typeface="Raleway"/>
                <a:ea typeface="Roboto"/>
                <a:cs typeface="Roboto"/>
                <a:sym typeface="Roboto"/>
              </a:rPr>
              <a:t> privados y públicos, para aprovechar las ventajas específicas de múltiples proveedores.</a:t>
            </a:r>
          </a:p>
          <a:p>
            <a:pPr marL="285743" indent="-285743" algn="just">
              <a:lnSpc>
                <a:spcPct val="150000"/>
              </a:lnSpc>
              <a:buClr>
                <a:schemeClr val="accent5"/>
              </a:buClr>
              <a:buFont typeface="Arial" panose="020B0604020202020204" pitchFamily="34" charset="0"/>
              <a:buChar char="•"/>
            </a:pPr>
            <a:r>
              <a:rPr lang="es-AR" sz="1500" b="1" dirty="0" err="1">
                <a:solidFill>
                  <a:schemeClr val="accent2"/>
                </a:solidFill>
                <a:latin typeface="Raleway"/>
                <a:ea typeface="Roboto"/>
                <a:cs typeface="Roboto"/>
                <a:sym typeface="Roboto"/>
              </a:rPr>
              <a:t>Pay</a:t>
            </a:r>
            <a:r>
              <a:rPr lang="es-AR" sz="1500" b="1" dirty="0">
                <a:solidFill>
                  <a:schemeClr val="accent2"/>
                </a:solidFill>
                <a:latin typeface="Raleway"/>
                <a:ea typeface="Roboto"/>
                <a:cs typeface="Roboto"/>
                <a:sym typeface="Roboto"/>
              </a:rPr>
              <a:t> as </a:t>
            </a:r>
            <a:r>
              <a:rPr lang="es-AR" sz="1500" b="1" dirty="0" err="1">
                <a:solidFill>
                  <a:schemeClr val="accent2"/>
                </a:solidFill>
                <a:latin typeface="Raleway"/>
                <a:ea typeface="Roboto"/>
                <a:cs typeface="Roboto"/>
                <a:sym typeface="Roboto"/>
              </a:rPr>
              <a:t>you</a:t>
            </a:r>
            <a:r>
              <a:rPr lang="es-AR" sz="1500" b="1" dirty="0">
                <a:solidFill>
                  <a:schemeClr val="accent2"/>
                </a:solidFill>
                <a:latin typeface="Raleway"/>
                <a:ea typeface="Roboto"/>
                <a:cs typeface="Roboto"/>
                <a:sym typeface="Roboto"/>
              </a:rPr>
              <a:t> </a:t>
            </a:r>
            <a:r>
              <a:rPr lang="es-AR" sz="1500" b="1" dirty="0" err="1">
                <a:solidFill>
                  <a:schemeClr val="accent2"/>
                </a:solidFill>
                <a:latin typeface="Raleway"/>
                <a:ea typeface="Roboto"/>
                <a:cs typeface="Roboto"/>
                <a:sym typeface="Roboto"/>
              </a:rPr>
              <a:t>Go</a:t>
            </a:r>
            <a:r>
              <a:rPr lang="es-AR" sz="1500" b="1" dirty="0">
                <a:solidFill>
                  <a:schemeClr val="accent2"/>
                </a:solidFill>
                <a:latin typeface="Raleway"/>
                <a:ea typeface="Roboto"/>
                <a:cs typeface="Roboto"/>
                <a:sym typeface="Roboto"/>
              </a:rPr>
              <a:t>: </a:t>
            </a:r>
            <a:r>
              <a:rPr lang="es-AR" sz="1500" dirty="0">
                <a:solidFill>
                  <a:schemeClr val="accent2"/>
                </a:solidFill>
                <a:latin typeface="Raleway"/>
                <a:ea typeface="Roboto"/>
                <a:cs typeface="Roboto"/>
                <a:sym typeface="Roboto"/>
              </a:rPr>
              <a:t>Pago por uso, también se lo puede conocer como pago </a:t>
            </a:r>
            <a:r>
              <a:rPr lang="es-AR" sz="1500" dirty="0" err="1">
                <a:solidFill>
                  <a:schemeClr val="accent2"/>
                </a:solidFill>
                <a:latin typeface="Raleway"/>
                <a:ea typeface="Roboto"/>
                <a:cs typeface="Roboto"/>
                <a:sym typeface="Roboto"/>
              </a:rPr>
              <a:t>On</a:t>
            </a:r>
            <a:r>
              <a:rPr lang="es-AR" sz="1500" dirty="0">
                <a:solidFill>
                  <a:schemeClr val="accent2"/>
                </a:solidFill>
                <a:latin typeface="Raleway"/>
                <a:ea typeface="Roboto"/>
                <a:cs typeface="Roboto"/>
                <a:sym typeface="Roboto"/>
              </a:rPr>
              <a:t> </a:t>
            </a:r>
            <a:r>
              <a:rPr lang="es-AR" sz="1500" dirty="0" err="1">
                <a:solidFill>
                  <a:schemeClr val="accent2"/>
                </a:solidFill>
                <a:latin typeface="Raleway"/>
                <a:ea typeface="Roboto"/>
                <a:cs typeface="Roboto"/>
                <a:sym typeface="Roboto"/>
              </a:rPr>
              <a:t>Demand</a:t>
            </a:r>
            <a:r>
              <a:rPr lang="es-AR" sz="1500" dirty="0">
                <a:solidFill>
                  <a:schemeClr val="accent2"/>
                </a:solidFill>
                <a:latin typeface="Raleway"/>
                <a:ea typeface="Roboto"/>
                <a:cs typeface="Roboto"/>
                <a:sym typeface="Roboto"/>
              </a:rPr>
              <a:t>.</a:t>
            </a:r>
            <a:r>
              <a:rPr lang="es-AR" sz="1500" b="1" dirty="0">
                <a:solidFill>
                  <a:schemeClr val="accent2"/>
                </a:solidFill>
                <a:latin typeface="Raleway"/>
                <a:ea typeface="Roboto"/>
                <a:cs typeface="Roboto"/>
                <a:sym typeface="Roboto"/>
              </a:rPr>
              <a:t> </a:t>
            </a:r>
          </a:p>
          <a:p>
            <a:pPr marL="285743" indent="-285743" algn="just">
              <a:lnSpc>
                <a:spcPct val="150000"/>
              </a:lnSpc>
              <a:buClr>
                <a:schemeClr val="accent5"/>
              </a:buClr>
              <a:buFont typeface="Arial" panose="020B0604020202020204" pitchFamily="34" charset="0"/>
              <a:buChar char="•"/>
            </a:pPr>
            <a:r>
              <a:rPr lang="es-AR" sz="1500" b="1" dirty="0" err="1">
                <a:solidFill>
                  <a:schemeClr val="accent2"/>
                </a:solidFill>
                <a:latin typeface="Raleway"/>
                <a:ea typeface="Roboto"/>
                <a:cs typeface="Roboto"/>
                <a:sym typeface="Roboto"/>
              </a:rPr>
              <a:t>Pricing</a:t>
            </a:r>
            <a:r>
              <a:rPr lang="es-AR" sz="1500" b="1" dirty="0">
                <a:solidFill>
                  <a:schemeClr val="accent2"/>
                </a:solidFill>
                <a:latin typeface="Raleway"/>
                <a:ea typeface="Roboto"/>
                <a:cs typeface="Roboto"/>
                <a:sym typeface="Roboto"/>
              </a:rPr>
              <a:t>: </a:t>
            </a:r>
            <a:r>
              <a:rPr lang="es-AR" sz="1500" dirty="0">
                <a:solidFill>
                  <a:schemeClr val="accent2"/>
                </a:solidFill>
                <a:latin typeface="Raleway"/>
                <a:ea typeface="Roboto"/>
                <a:cs typeface="Roboto"/>
                <a:sym typeface="Roboto"/>
              </a:rPr>
              <a:t>Modelos de precios – Cloud o </a:t>
            </a:r>
            <a:r>
              <a:rPr lang="es-AR" sz="1500" dirty="0" err="1">
                <a:solidFill>
                  <a:schemeClr val="accent2"/>
                </a:solidFill>
                <a:latin typeface="Raleway"/>
                <a:ea typeface="Roboto"/>
                <a:cs typeface="Roboto"/>
                <a:sym typeface="Roboto"/>
              </a:rPr>
              <a:t>Billing</a:t>
            </a:r>
            <a:r>
              <a:rPr lang="es-AR" sz="1500" dirty="0">
                <a:solidFill>
                  <a:schemeClr val="accent2"/>
                </a:solidFill>
                <a:latin typeface="Raleway"/>
                <a:ea typeface="Roboto"/>
                <a:cs typeface="Roboto"/>
                <a:sym typeface="Roboto"/>
              </a:rPr>
              <a:t>.</a:t>
            </a:r>
            <a:endParaRPr lang="es-AR" sz="1500" b="1" dirty="0">
              <a:solidFill>
                <a:schemeClr val="accent2"/>
              </a:solidFill>
              <a:latin typeface="Raleway"/>
              <a:ea typeface="Roboto"/>
              <a:cs typeface="Roboto"/>
              <a:sym typeface="Roboto"/>
            </a:endParaRPr>
          </a:p>
          <a:p>
            <a:pPr algn="just">
              <a:lnSpc>
                <a:spcPct val="150000"/>
              </a:lnSpc>
            </a:pPr>
            <a:endParaRPr sz="1500" dirty="0">
              <a:solidFill>
                <a:schemeClr val="dk2"/>
              </a:solidFill>
              <a:latin typeface="Roboto"/>
              <a:ea typeface="Roboto"/>
              <a:cs typeface="Roboto"/>
              <a:sym typeface="Roboto"/>
            </a:endParaRPr>
          </a:p>
        </p:txBody>
      </p:sp>
    </p:spTree>
    <p:extLst>
      <p:ext uri="{BB962C8B-B14F-4D97-AF65-F5344CB8AC3E}">
        <p14:creationId xmlns:p14="http://schemas.microsoft.com/office/powerpoint/2010/main" val="2108244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676744" y="551218"/>
            <a:ext cx="7790511" cy="2119548"/>
          </a:xfrm>
          <a:prstGeom prst="rect">
            <a:avLst/>
          </a:prstGeom>
          <a:noFill/>
          <a:ln>
            <a:noFill/>
          </a:ln>
        </p:spPr>
        <p:txBody>
          <a:bodyPr spcFirstLastPara="1" wrap="square" lIns="91425" tIns="91425" rIns="91425" bIns="91425" anchor="t" anchorCtr="0">
            <a:noAutofit/>
          </a:bodyPr>
          <a:lstStyle/>
          <a:p>
            <a:pPr algn="just">
              <a:lnSpc>
                <a:spcPct val="150000"/>
              </a:lnSpc>
            </a:pPr>
            <a:r>
              <a:rPr lang="es-AR" sz="1500" b="1" dirty="0">
                <a:solidFill>
                  <a:schemeClr val="accent2"/>
                </a:solidFill>
                <a:latin typeface="Raleway"/>
                <a:sym typeface="Roboto"/>
              </a:rPr>
              <a:t>Glosario de Términos  - Cloud</a:t>
            </a:r>
          </a:p>
          <a:p>
            <a:pPr marL="285743" indent="-285743" algn="just">
              <a:lnSpc>
                <a:spcPct val="150000"/>
              </a:lnSpc>
              <a:buClr>
                <a:schemeClr val="accent5"/>
              </a:buClr>
              <a:buFont typeface="Arial" panose="020B0604020202020204" pitchFamily="34" charset="0"/>
              <a:buChar char="•"/>
            </a:pPr>
            <a:r>
              <a:rPr lang="es-AR" sz="1500" b="1" dirty="0">
                <a:solidFill>
                  <a:schemeClr val="accent2"/>
                </a:solidFill>
                <a:latin typeface="Raleway"/>
                <a:ea typeface="Roboto"/>
                <a:sym typeface="Roboto"/>
              </a:rPr>
              <a:t>Recuperación ante desastres: </a:t>
            </a:r>
            <a:r>
              <a:rPr lang="es-AR" sz="1500" dirty="0">
                <a:solidFill>
                  <a:schemeClr val="accent2"/>
                </a:solidFill>
                <a:latin typeface="Raleway"/>
                <a:ea typeface="Roboto"/>
                <a:sym typeface="Roboto"/>
              </a:rPr>
              <a:t>La recuperación ante desastres o </a:t>
            </a:r>
            <a:r>
              <a:rPr lang="es-AR" sz="1500" dirty="0" err="1">
                <a:solidFill>
                  <a:schemeClr val="accent2"/>
                </a:solidFill>
                <a:latin typeface="Raleway"/>
                <a:ea typeface="Roboto"/>
                <a:sym typeface="Roboto"/>
              </a:rPr>
              <a:t>Disaster</a:t>
            </a:r>
            <a:r>
              <a:rPr lang="es-AR" sz="1500" dirty="0">
                <a:solidFill>
                  <a:schemeClr val="accent2"/>
                </a:solidFill>
                <a:latin typeface="Raleway"/>
                <a:ea typeface="Roboto"/>
                <a:sym typeface="Roboto"/>
              </a:rPr>
              <a:t> </a:t>
            </a:r>
            <a:r>
              <a:rPr lang="es-AR" sz="1500" dirty="0" err="1">
                <a:solidFill>
                  <a:schemeClr val="accent2"/>
                </a:solidFill>
                <a:latin typeface="Raleway"/>
                <a:ea typeface="Roboto"/>
                <a:sym typeface="Roboto"/>
              </a:rPr>
              <a:t>Recovery</a:t>
            </a:r>
            <a:r>
              <a:rPr lang="es-AR" sz="1500" dirty="0">
                <a:solidFill>
                  <a:schemeClr val="accent2"/>
                </a:solidFill>
                <a:latin typeface="Raleway"/>
                <a:ea typeface="Roboto"/>
                <a:sym typeface="Roboto"/>
              </a:rPr>
              <a:t> es un método para recuperar datos y funcionalidades tras la interrupción de un sistema a causa de un desastre natural o provocado por humanos.</a:t>
            </a:r>
            <a:endParaRPr lang="es-AR" sz="1500" b="1" dirty="0">
              <a:solidFill>
                <a:schemeClr val="accent2"/>
              </a:solidFill>
              <a:latin typeface="Raleway"/>
            </a:endParaRPr>
          </a:p>
          <a:p>
            <a:pPr marL="285743" indent="-285743" algn="just">
              <a:lnSpc>
                <a:spcPct val="150000"/>
              </a:lnSpc>
              <a:buClr>
                <a:schemeClr val="accent5"/>
              </a:buClr>
              <a:buFont typeface="Arial" panose="020B0604020202020204" pitchFamily="34" charset="0"/>
              <a:buChar char="•"/>
            </a:pPr>
            <a:r>
              <a:rPr lang="es-AR" sz="1500" b="1" dirty="0">
                <a:solidFill>
                  <a:schemeClr val="accent2"/>
                </a:solidFill>
                <a:latin typeface="Raleway"/>
              </a:rPr>
              <a:t>Virtualización: </a:t>
            </a:r>
            <a:r>
              <a:rPr lang="es-AR" sz="1500" dirty="0">
                <a:solidFill>
                  <a:schemeClr val="accent2"/>
                </a:solidFill>
                <a:latin typeface="Raleway"/>
              </a:rPr>
              <a:t>La virtualización es el proceso de crear un recurso tecnológico virtual mediante una capa de software que lo separa del hardware o recurso físico (servidores, aplicaciones, redes, </a:t>
            </a:r>
            <a:r>
              <a:rPr lang="es-AR" sz="1500" dirty="0" err="1">
                <a:solidFill>
                  <a:schemeClr val="accent2"/>
                </a:solidFill>
                <a:latin typeface="Raleway"/>
              </a:rPr>
              <a:t>etc</a:t>
            </a:r>
            <a:r>
              <a:rPr lang="es-AR" sz="1500" dirty="0">
                <a:solidFill>
                  <a:schemeClr val="accent2"/>
                </a:solidFill>
                <a:latin typeface="Raleway"/>
              </a:rPr>
              <a:t>).</a:t>
            </a:r>
          </a:p>
          <a:p>
            <a:pPr marL="285743" indent="-285743" algn="just">
              <a:lnSpc>
                <a:spcPct val="150000"/>
              </a:lnSpc>
              <a:buClr>
                <a:schemeClr val="accent5"/>
              </a:buClr>
              <a:buFont typeface="Arial" panose="020B0604020202020204" pitchFamily="34" charset="0"/>
              <a:buChar char="•"/>
            </a:pPr>
            <a:r>
              <a:rPr lang="es-AR" sz="1500" b="1" dirty="0">
                <a:solidFill>
                  <a:schemeClr val="accent2"/>
                </a:solidFill>
                <a:latin typeface="Raleway"/>
                <a:ea typeface="Roboto"/>
                <a:cs typeface="Roboto"/>
                <a:sym typeface="Roboto"/>
              </a:rPr>
              <a:t>VPN: </a:t>
            </a:r>
            <a:r>
              <a:rPr lang="es-AR" sz="1500" dirty="0">
                <a:solidFill>
                  <a:schemeClr val="accent2"/>
                </a:solidFill>
                <a:latin typeface="Raleway"/>
                <a:ea typeface="Roboto"/>
                <a:cs typeface="Roboto"/>
                <a:sym typeface="Roboto"/>
              </a:rPr>
              <a:t>Una VPN (del inglés Virtual Private Network) o Red Privada Virtual es una red que permite crear una conexión privada, cifrada y segura entre dos puntos a través de Internet. </a:t>
            </a:r>
          </a:p>
          <a:p>
            <a:pPr algn="just">
              <a:lnSpc>
                <a:spcPct val="150000"/>
              </a:lnSpc>
            </a:pPr>
            <a:endParaRPr sz="1500" dirty="0">
              <a:solidFill>
                <a:schemeClr val="dk2"/>
              </a:solidFill>
              <a:latin typeface="Roboto"/>
              <a:ea typeface="Roboto"/>
              <a:cs typeface="Roboto"/>
              <a:sym typeface="Roboto"/>
            </a:endParaRPr>
          </a:p>
        </p:txBody>
      </p:sp>
    </p:spTree>
    <p:extLst>
      <p:ext uri="{BB962C8B-B14F-4D97-AF65-F5344CB8AC3E}">
        <p14:creationId xmlns:p14="http://schemas.microsoft.com/office/powerpoint/2010/main" val="3761376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439089" y="635038"/>
            <a:ext cx="7790511" cy="2119548"/>
          </a:xfrm>
          <a:prstGeom prst="rect">
            <a:avLst/>
          </a:prstGeom>
          <a:noFill/>
          <a:ln>
            <a:noFill/>
          </a:ln>
        </p:spPr>
        <p:txBody>
          <a:bodyPr spcFirstLastPara="1" wrap="square" lIns="91425" tIns="91425" rIns="91425" bIns="91425" anchor="t" anchorCtr="0">
            <a:noAutofit/>
          </a:bodyPr>
          <a:lstStyle/>
          <a:p>
            <a:pPr algn="just">
              <a:lnSpc>
                <a:spcPct val="150000"/>
              </a:lnSpc>
              <a:buClr>
                <a:schemeClr val="accent5"/>
              </a:buClr>
            </a:pPr>
            <a:r>
              <a:rPr lang="es-AR" sz="1500" b="1" dirty="0">
                <a:solidFill>
                  <a:schemeClr val="accent2"/>
                </a:solidFill>
                <a:latin typeface="Raleway"/>
                <a:sym typeface="Roboto"/>
              </a:rPr>
              <a:t>Extras:</a:t>
            </a:r>
          </a:p>
          <a:p>
            <a:pPr marL="285750" indent="-285750" algn="just">
              <a:lnSpc>
                <a:spcPct val="150000"/>
              </a:lnSpc>
              <a:buClr>
                <a:schemeClr val="accent5"/>
              </a:buClr>
              <a:buFont typeface="Arial" panose="020B0604020202020204" pitchFamily="34" charset="0"/>
              <a:buChar char="•"/>
            </a:pPr>
            <a:r>
              <a:rPr lang="es-AR" sz="1500" b="1" dirty="0">
                <a:solidFill>
                  <a:schemeClr val="accent2"/>
                </a:solidFill>
                <a:latin typeface="Raleway"/>
                <a:ea typeface="Roboto"/>
                <a:sym typeface="Roboto"/>
              </a:rPr>
              <a:t>API (</a:t>
            </a:r>
            <a:r>
              <a:rPr lang="es-AR" sz="1500" b="1" dirty="0" err="1">
                <a:solidFill>
                  <a:schemeClr val="accent2"/>
                </a:solidFill>
                <a:latin typeface="Raleway"/>
                <a:ea typeface="Roboto"/>
                <a:sym typeface="Roboto"/>
              </a:rPr>
              <a:t>Application</a:t>
            </a:r>
            <a:r>
              <a:rPr lang="es-AR" sz="1500" b="1" dirty="0">
                <a:solidFill>
                  <a:schemeClr val="accent2"/>
                </a:solidFill>
                <a:latin typeface="Raleway"/>
                <a:ea typeface="Roboto"/>
                <a:sym typeface="Roboto"/>
              </a:rPr>
              <a:t> </a:t>
            </a:r>
            <a:r>
              <a:rPr lang="es-AR" sz="1500" b="1" dirty="0" err="1">
                <a:solidFill>
                  <a:schemeClr val="accent2"/>
                </a:solidFill>
                <a:latin typeface="Raleway"/>
                <a:ea typeface="Roboto"/>
                <a:sym typeface="Roboto"/>
              </a:rPr>
              <a:t>Programming</a:t>
            </a:r>
            <a:r>
              <a:rPr lang="es-AR" sz="1500" b="1" dirty="0">
                <a:solidFill>
                  <a:schemeClr val="accent2"/>
                </a:solidFill>
                <a:latin typeface="Raleway"/>
                <a:ea typeface="Roboto"/>
                <a:sym typeface="Roboto"/>
              </a:rPr>
              <a:t> Interface – Interfaz de programas informáticos): </a:t>
            </a:r>
            <a:r>
              <a:rPr lang="es-AR" sz="1500" dirty="0">
                <a:solidFill>
                  <a:schemeClr val="accent2"/>
                </a:solidFill>
                <a:latin typeface="Raleway"/>
                <a:ea typeface="Roboto"/>
                <a:sym typeface="Roboto"/>
              </a:rPr>
              <a:t>API es una interfaz que permite a las aplicaciones de terceros, solicitar datos y tenerlos de vuelta en un formato predefinido y de acuerdo a normas específicas. Constituye el mecanismo más utilizado de comunicación entre aplicaciones.</a:t>
            </a:r>
          </a:p>
          <a:p>
            <a:pPr marL="285750" indent="-285750" algn="just">
              <a:lnSpc>
                <a:spcPct val="150000"/>
              </a:lnSpc>
              <a:buClr>
                <a:schemeClr val="accent5"/>
              </a:buClr>
              <a:buFont typeface="Arial" panose="020B0604020202020204" pitchFamily="34" charset="0"/>
              <a:buChar char="•"/>
            </a:pPr>
            <a:r>
              <a:rPr lang="es-AR" sz="1500" b="1" dirty="0">
                <a:solidFill>
                  <a:schemeClr val="accent2"/>
                </a:solidFill>
                <a:latin typeface="Raleway"/>
              </a:rPr>
              <a:t>IP (Internet </a:t>
            </a:r>
            <a:r>
              <a:rPr lang="es-AR" sz="1500" b="1" dirty="0" err="1">
                <a:solidFill>
                  <a:schemeClr val="accent2"/>
                </a:solidFill>
                <a:latin typeface="Raleway"/>
              </a:rPr>
              <a:t>Protocol</a:t>
            </a:r>
            <a:r>
              <a:rPr lang="es-AR" sz="1500" b="1" dirty="0">
                <a:solidFill>
                  <a:schemeClr val="accent2"/>
                </a:solidFill>
                <a:latin typeface="Raleway"/>
              </a:rPr>
              <a:t> – Protocolo de Internet): </a:t>
            </a:r>
            <a:r>
              <a:rPr lang="es-AR" sz="1500" dirty="0">
                <a:solidFill>
                  <a:schemeClr val="accent2"/>
                </a:solidFill>
                <a:latin typeface="Raleway"/>
              </a:rPr>
              <a:t>IP es la abreviatura utilizada para denominar a las direcciones IP. Una dirección IP es una serie de números asociados a un sistema informático, con los cuales es posible identificar de forma única a dicho sistema dentro de una red.</a:t>
            </a:r>
          </a:p>
          <a:p>
            <a:pPr marL="285750" indent="-285750" algn="just">
              <a:lnSpc>
                <a:spcPct val="150000"/>
              </a:lnSpc>
              <a:buClr>
                <a:schemeClr val="accent5"/>
              </a:buClr>
              <a:buFont typeface="Arial" panose="020B0604020202020204" pitchFamily="34" charset="0"/>
              <a:buChar char="•"/>
            </a:pPr>
            <a:r>
              <a:rPr lang="es-AR" sz="1500" b="1" dirty="0">
                <a:solidFill>
                  <a:schemeClr val="accent2"/>
                </a:solidFill>
                <a:latin typeface="Raleway"/>
                <a:ea typeface="Roboto"/>
                <a:cs typeface="Roboto"/>
                <a:sym typeface="Roboto"/>
              </a:rPr>
              <a:t>DevOps: </a:t>
            </a:r>
            <a:r>
              <a:rPr lang="es-AR" sz="1500" dirty="0">
                <a:solidFill>
                  <a:schemeClr val="accent2"/>
                </a:solidFill>
                <a:latin typeface="Raleway"/>
                <a:ea typeface="Roboto"/>
                <a:cs typeface="Roboto"/>
                <a:sym typeface="Roboto"/>
              </a:rPr>
              <a:t>Es una práctica de ingeniería de software que tiene como objetivo unificar el desarrollo de software y la operación del software.</a:t>
            </a:r>
            <a:endParaRPr lang="es-AR" sz="1500" dirty="0">
              <a:solidFill>
                <a:schemeClr val="dk2"/>
              </a:solidFill>
              <a:latin typeface="Roboto"/>
              <a:ea typeface="Roboto"/>
              <a:cs typeface="Roboto"/>
              <a:sym typeface="Roboto"/>
            </a:endParaRPr>
          </a:p>
        </p:txBody>
      </p:sp>
    </p:spTree>
    <p:extLst>
      <p:ext uri="{BB962C8B-B14F-4D97-AF65-F5344CB8AC3E}">
        <p14:creationId xmlns:p14="http://schemas.microsoft.com/office/powerpoint/2010/main" val="2450711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pic>
        <p:nvPicPr>
          <p:cNvPr id="5122" name="Picture 2" descr="Kahoot! Play &amp; Create Quizzes - Apps on Google Play">
            <a:extLst>
              <a:ext uri="{FF2B5EF4-FFF2-40B4-BE49-F238E27FC236}">
                <a16:creationId xmlns:a16="http://schemas.microsoft.com/office/drawing/2014/main" id="{DD2A7E00-1F7B-3E82-CF26-0079BD0A5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171575"/>
            <a:ext cx="4975860" cy="248793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ódigo Facilito - Conviértete en profesional desde tu casa">
            <a:extLst>
              <a:ext uri="{FF2B5EF4-FFF2-40B4-BE49-F238E27FC236}">
                <a16:creationId xmlns:a16="http://schemas.microsoft.com/office/drawing/2014/main" id="{F696CBBA-C24C-9642-0B74-A952F77A9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6360" y="266700"/>
            <a:ext cx="5753100" cy="90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662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a:extLst>
              <a:ext uri="{FF2B5EF4-FFF2-40B4-BE49-F238E27FC236}">
                <a16:creationId xmlns:a16="http://schemas.microsoft.com/office/drawing/2014/main" id="{66CFFDBC-C5F5-4A09-8A1B-1FB11B635001}"/>
              </a:ext>
            </a:extLst>
          </p:cNvPr>
          <p:cNvSpPr>
            <a:spLocks noChangeArrowheads="1"/>
          </p:cNvSpPr>
          <p:nvPr/>
        </p:nvSpPr>
        <p:spPr bwMode="auto">
          <a:xfrm>
            <a:off x="2392680" y="393308"/>
            <a:ext cx="4536178" cy="21160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defTabSz="685800" eaLnBrk="0" fontAlgn="base" hangingPunct="0">
              <a:spcBef>
                <a:spcPct val="0"/>
              </a:spcBef>
              <a:spcAft>
                <a:spcPct val="0"/>
              </a:spcAft>
              <a:buClrTx/>
            </a:pPr>
            <a:r>
              <a:rPr lang="es-ES" altLang="es-ES" sz="1500" spc="-38" dirty="0">
                <a:solidFill>
                  <a:schemeClr val="accent2"/>
                </a:solidFill>
                <a:latin typeface="Roboto" panose="02000000000000000000" pitchFamily="2" charset="0"/>
                <a:ea typeface="Roboto" panose="02000000000000000000" pitchFamily="2" charset="0"/>
              </a:rPr>
              <a:t>Link de Interés: https://docs.microsoft.com/en-us/learn/</a:t>
            </a:r>
          </a:p>
        </p:txBody>
      </p:sp>
      <p:pic>
        <p:nvPicPr>
          <p:cNvPr id="4" name="Imagen 3">
            <a:extLst>
              <a:ext uri="{FF2B5EF4-FFF2-40B4-BE49-F238E27FC236}">
                <a16:creationId xmlns:a16="http://schemas.microsoft.com/office/drawing/2014/main" id="{FA541F2C-D297-276D-FA70-7C68CBBF8608}"/>
              </a:ext>
            </a:extLst>
          </p:cNvPr>
          <p:cNvPicPr>
            <a:picLocks noChangeAspect="1"/>
          </p:cNvPicPr>
          <p:nvPr/>
        </p:nvPicPr>
        <p:blipFill>
          <a:blip r:embed="rId3"/>
          <a:stretch>
            <a:fillRect/>
          </a:stretch>
        </p:blipFill>
        <p:spPr>
          <a:xfrm>
            <a:off x="319825" y="825541"/>
            <a:ext cx="8824175" cy="3492417"/>
          </a:xfrm>
          <a:prstGeom prst="rect">
            <a:avLst/>
          </a:prstGeom>
        </p:spPr>
      </p:pic>
    </p:spTree>
    <p:extLst>
      <p:ext uri="{BB962C8B-B14F-4D97-AF65-F5344CB8AC3E}">
        <p14:creationId xmlns:p14="http://schemas.microsoft.com/office/powerpoint/2010/main" val="2071010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4" descr="DYA0M8.jpg"/>
          <p:cNvPicPr preferRelativeResize="0"/>
          <p:nvPr/>
        </p:nvPicPr>
        <p:blipFill rotWithShape="1">
          <a:blip r:embed="rId3">
            <a:alphaModFix/>
          </a:blip>
          <a:srcRect b="13591"/>
          <a:stretch/>
        </p:blipFill>
        <p:spPr>
          <a:xfrm>
            <a:off x="-45075" y="0"/>
            <a:ext cx="9189078" cy="5299501"/>
          </a:xfrm>
          <a:prstGeom prst="rect">
            <a:avLst/>
          </a:prstGeom>
          <a:noFill/>
          <a:ln>
            <a:noFill/>
          </a:ln>
        </p:spPr>
      </p:pic>
      <p:pic>
        <p:nvPicPr>
          <p:cNvPr id="120" name="Google Shape;120;p24" descr="Texto+Imagen 2.png"/>
          <p:cNvPicPr preferRelativeResize="0"/>
          <p:nvPr/>
        </p:nvPicPr>
        <p:blipFill>
          <a:blip r:embed="rId4">
            <a:alphaModFix/>
          </a:blip>
          <a:stretch>
            <a:fillRect/>
          </a:stretch>
        </p:blipFill>
        <p:spPr>
          <a:xfrm>
            <a:off x="-45075" y="0"/>
            <a:ext cx="9189077" cy="5168856"/>
          </a:xfrm>
          <a:prstGeom prst="rect">
            <a:avLst/>
          </a:prstGeom>
          <a:noFill/>
          <a:ln>
            <a:noFill/>
          </a:ln>
        </p:spPr>
      </p:pic>
      <p:sp>
        <p:nvSpPr>
          <p:cNvPr id="121" name="Google Shape;121;p24"/>
          <p:cNvSpPr txBox="1">
            <a:spLocks noGrp="1"/>
          </p:cNvSpPr>
          <p:nvPr>
            <p:ph type="title"/>
          </p:nvPr>
        </p:nvSpPr>
        <p:spPr>
          <a:xfrm>
            <a:off x="275414" y="467435"/>
            <a:ext cx="3716700" cy="257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sz="2400" dirty="0"/>
              <a:t>Muchas Gracias</a:t>
            </a:r>
            <a:endParaRPr lang="en-US" sz="2400" dirty="0"/>
          </a:p>
        </p:txBody>
      </p:sp>
      <p:pic>
        <p:nvPicPr>
          <p:cNvPr id="6" name="Imagen 5" descr="Código QR&#10;&#10;Descripción generada automáticamente">
            <a:extLst>
              <a:ext uri="{FF2B5EF4-FFF2-40B4-BE49-F238E27FC236}">
                <a16:creationId xmlns:a16="http://schemas.microsoft.com/office/drawing/2014/main" id="{674F4DED-E698-4A9D-9471-169110368B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9463" y="315609"/>
            <a:ext cx="4288305" cy="4668281"/>
          </a:xfrm>
          <a:prstGeom prst="rect">
            <a:avLst/>
          </a:prstGeom>
        </p:spPr>
      </p:pic>
      <p:sp>
        <p:nvSpPr>
          <p:cNvPr id="10" name="CuadroTexto 9">
            <a:extLst>
              <a:ext uri="{FF2B5EF4-FFF2-40B4-BE49-F238E27FC236}">
                <a16:creationId xmlns:a16="http://schemas.microsoft.com/office/drawing/2014/main" id="{B537CFAD-8181-49E3-85C9-820548DD1CE4}"/>
              </a:ext>
            </a:extLst>
          </p:cNvPr>
          <p:cNvSpPr txBox="1"/>
          <p:nvPr/>
        </p:nvSpPr>
        <p:spPr>
          <a:xfrm>
            <a:off x="275413" y="2052284"/>
            <a:ext cx="4593770" cy="369332"/>
          </a:xfrm>
          <a:prstGeom prst="rect">
            <a:avLst/>
          </a:prstGeom>
          <a:noFill/>
        </p:spPr>
        <p:txBody>
          <a:bodyPr wrap="square">
            <a:spAutoFit/>
          </a:bodyPr>
          <a:lstStyle/>
          <a:p>
            <a:pPr>
              <a:buClr>
                <a:srgbClr val="FFFFFF"/>
              </a:buClr>
              <a:buSzPts val="1800"/>
            </a:pPr>
            <a:r>
              <a:rPr lang="fr-FR" sz="1800" dirty="0">
                <a:solidFill>
                  <a:srgbClr val="FFFFFF"/>
                </a:solidFill>
                <a:latin typeface="Poppins SemiBold"/>
                <a:cs typeface="Poppins SemiBold"/>
                <a:sym typeface="Poppins SemiBold"/>
              </a:rPr>
              <a:t>Email: layla.scheli@gmail.com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98"/>
          <p:cNvSpPr txBox="1"/>
          <p:nvPr/>
        </p:nvSpPr>
        <p:spPr>
          <a:xfrm>
            <a:off x="457725" y="1071050"/>
            <a:ext cx="4730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GB" sz="4000" b="1">
                <a:solidFill>
                  <a:schemeClr val="dk1"/>
                </a:solidFill>
                <a:latin typeface="DM Sans"/>
                <a:ea typeface="DM Sans"/>
                <a:cs typeface="DM Sans"/>
                <a:sym typeface="DM Sans"/>
              </a:rPr>
              <a:t>Arquitectura cliente-servidor</a:t>
            </a:r>
            <a:endParaRPr sz="4000" b="1">
              <a:solidFill>
                <a:schemeClr val="dk1"/>
              </a:solidFill>
              <a:latin typeface="DM Sans"/>
              <a:ea typeface="DM Sans"/>
              <a:cs typeface="DM Sans"/>
              <a:sym typeface="DM Sans"/>
            </a:endParaRPr>
          </a:p>
        </p:txBody>
      </p:sp>
      <p:sp>
        <p:nvSpPr>
          <p:cNvPr id="624" name="Google Shape;624;p98"/>
          <p:cNvSpPr txBox="1"/>
          <p:nvPr/>
        </p:nvSpPr>
        <p:spPr>
          <a:xfrm>
            <a:off x="457725" y="2264828"/>
            <a:ext cx="4730100" cy="1169521"/>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1600" dirty="0">
                <a:ln>
                  <a:solidFill>
                    <a:schemeClr val="bg1"/>
                  </a:solidFill>
                </a:ln>
                <a:solidFill>
                  <a:schemeClr val="dk1"/>
                </a:solidFill>
                <a:latin typeface="Poppins SemiBold"/>
                <a:cs typeface="Poppins SemiBold"/>
                <a:sym typeface="DM Sans"/>
              </a:rPr>
              <a:t>Es </a:t>
            </a:r>
            <a:r>
              <a:rPr lang="en-GB" sz="1600" dirty="0" err="1">
                <a:ln>
                  <a:solidFill>
                    <a:schemeClr val="bg1"/>
                  </a:solidFill>
                </a:ln>
                <a:solidFill>
                  <a:schemeClr val="dk1"/>
                </a:solidFill>
                <a:latin typeface="Poppins SemiBold"/>
                <a:cs typeface="Poppins SemiBold"/>
                <a:sym typeface="DM Sans"/>
              </a:rPr>
              <a:t>el</a:t>
            </a:r>
            <a:r>
              <a:rPr lang="en-GB" sz="1600" dirty="0">
                <a:ln>
                  <a:solidFill>
                    <a:schemeClr val="bg1"/>
                  </a:solidFill>
                </a:ln>
                <a:solidFill>
                  <a:schemeClr val="dk1"/>
                </a:solidFill>
                <a:latin typeface="Poppins SemiBold"/>
                <a:cs typeface="Poppins SemiBold"/>
                <a:sym typeface="DM Sans"/>
              </a:rPr>
              <a:t> </a:t>
            </a:r>
            <a:r>
              <a:rPr lang="en-GB" sz="1600" dirty="0" err="1">
                <a:ln>
                  <a:solidFill>
                    <a:schemeClr val="bg1"/>
                  </a:solidFill>
                </a:ln>
                <a:solidFill>
                  <a:schemeClr val="dk1"/>
                </a:solidFill>
                <a:latin typeface="Poppins SemiBold"/>
                <a:cs typeface="Poppins SemiBold"/>
                <a:sym typeface="DM Sans"/>
              </a:rPr>
              <a:t>modelo</a:t>
            </a:r>
            <a:r>
              <a:rPr lang="en-GB" sz="1600" dirty="0">
                <a:ln>
                  <a:solidFill>
                    <a:schemeClr val="bg1"/>
                  </a:solidFill>
                </a:ln>
                <a:solidFill>
                  <a:schemeClr val="dk1"/>
                </a:solidFill>
                <a:latin typeface="Poppins SemiBold"/>
                <a:cs typeface="Poppins SemiBold"/>
                <a:sym typeface="DM Sans"/>
              </a:rPr>
              <a:t> de </a:t>
            </a:r>
            <a:r>
              <a:rPr lang="en-GB" sz="1600" dirty="0" err="1">
                <a:ln>
                  <a:solidFill>
                    <a:schemeClr val="bg1"/>
                  </a:solidFill>
                </a:ln>
                <a:solidFill>
                  <a:schemeClr val="dk1"/>
                </a:solidFill>
                <a:latin typeface="Poppins SemiBold"/>
                <a:cs typeface="Poppins SemiBold"/>
                <a:sym typeface="DM Sans"/>
              </a:rPr>
              <a:t>arquitectura</a:t>
            </a:r>
            <a:r>
              <a:rPr lang="en-GB" sz="1600" dirty="0">
                <a:ln>
                  <a:solidFill>
                    <a:schemeClr val="bg1"/>
                  </a:solidFill>
                </a:ln>
                <a:solidFill>
                  <a:schemeClr val="dk1"/>
                </a:solidFill>
                <a:latin typeface="Poppins SemiBold"/>
                <a:cs typeface="Poppins SemiBold"/>
                <a:sym typeface="DM Sans"/>
              </a:rPr>
              <a:t> que </a:t>
            </a:r>
            <a:r>
              <a:rPr lang="en-GB" sz="1600" dirty="0" err="1">
                <a:ln>
                  <a:solidFill>
                    <a:schemeClr val="bg1"/>
                  </a:solidFill>
                </a:ln>
                <a:solidFill>
                  <a:schemeClr val="dk1"/>
                </a:solidFill>
                <a:latin typeface="Poppins SemiBold"/>
                <a:cs typeface="Poppins SemiBold"/>
                <a:sym typeface="DM Sans"/>
              </a:rPr>
              <a:t>permite</a:t>
            </a:r>
            <a:r>
              <a:rPr lang="en-GB" sz="1600" dirty="0">
                <a:ln>
                  <a:solidFill>
                    <a:schemeClr val="bg1"/>
                  </a:solidFill>
                </a:ln>
                <a:solidFill>
                  <a:schemeClr val="dk1"/>
                </a:solidFill>
                <a:latin typeface="Poppins SemiBold"/>
                <a:cs typeface="Poppins SemiBold"/>
                <a:sym typeface="DM Sans"/>
              </a:rPr>
              <a:t> </a:t>
            </a:r>
            <a:r>
              <a:rPr lang="en-GB" sz="1600" dirty="0" err="1">
                <a:ln>
                  <a:solidFill>
                    <a:schemeClr val="bg1"/>
                  </a:solidFill>
                </a:ln>
                <a:solidFill>
                  <a:schemeClr val="dk1"/>
                </a:solidFill>
                <a:latin typeface="Poppins SemiBold"/>
                <a:cs typeface="Poppins SemiBold"/>
                <a:sym typeface="DM Sans"/>
              </a:rPr>
              <a:t>disponibilizar</a:t>
            </a:r>
            <a:r>
              <a:rPr lang="en-GB" sz="1600" dirty="0">
                <a:ln>
                  <a:solidFill>
                    <a:schemeClr val="bg1"/>
                  </a:solidFill>
                </a:ln>
                <a:solidFill>
                  <a:schemeClr val="dk1"/>
                </a:solidFill>
                <a:latin typeface="Poppins SemiBold"/>
                <a:cs typeface="Poppins SemiBold"/>
                <a:sym typeface="DM Sans"/>
              </a:rPr>
              <a:t> </a:t>
            </a:r>
            <a:r>
              <a:rPr lang="en-GB" sz="1600" dirty="0" err="1">
                <a:ln>
                  <a:solidFill>
                    <a:schemeClr val="bg1"/>
                  </a:solidFill>
                </a:ln>
                <a:solidFill>
                  <a:schemeClr val="dk1"/>
                </a:solidFill>
                <a:latin typeface="Poppins SemiBold"/>
                <a:cs typeface="Poppins SemiBold"/>
                <a:sym typeface="DM Sans"/>
              </a:rPr>
              <a:t>recursos</a:t>
            </a:r>
            <a:r>
              <a:rPr lang="en-GB" sz="1600" dirty="0">
                <a:ln>
                  <a:solidFill>
                    <a:schemeClr val="bg1"/>
                  </a:solidFill>
                </a:ln>
                <a:solidFill>
                  <a:schemeClr val="dk1"/>
                </a:solidFill>
                <a:latin typeface="Poppins SemiBold"/>
                <a:cs typeface="Poppins SemiBold"/>
                <a:sym typeface="DM Sans"/>
              </a:rPr>
              <a:t> </a:t>
            </a:r>
            <a:r>
              <a:rPr lang="en-GB" sz="1600" dirty="0" err="1">
                <a:ln>
                  <a:solidFill>
                    <a:schemeClr val="bg1"/>
                  </a:solidFill>
                </a:ln>
                <a:solidFill>
                  <a:schemeClr val="dk1"/>
                </a:solidFill>
                <a:latin typeface="Poppins SemiBold"/>
                <a:cs typeface="Poppins SemiBold"/>
                <a:sym typeface="DM Sans"/>
              </a:rPr>
              <a:t>mediante</a:t>
            </a:r>
            <a:r>
              <a:rPr lang="en-GB" sz="1600" dirty="0">
                <a:ln>
                  <a:solidFill>
                    <a:schemeClr val="bg1"/>
                  </a:solidFill>
                </a:ln>
                <a:solidFill>
                  <a:schemeClr val="dk1"/>
                </a:solidFill>
                <a:latin typeface="Poppins SemiBold"/>
                <a:cs typeface="Poppins SemiBold"/>
                <a:sym typeface="DM Sans"/>
              </a:rPr>
              <a:t> un </a:t>
            </a:r>
            <a:r>
              <a:rPr lang="en-GB" sz="1600" dirty="0" err="1">
                <a:ln>
                  <a:solidFill>
                    <a:schemeClr val="bg1"/>
                  </a:solidFill>
                </a:ln>
                <a:solidFill>
                  <a:schemeClr val="dk1"/>
                </a:solidFill>
                <a:latin typeface="Poppins SemiBold"/>
                <a:cs typeface="Poppins SemiBold"/>
                <a:sym typeface="DM Sans"/>
              </a:rPr>
              <a:t>servidor</a:t>
            </a:r>
            <a:r>
              <a:rPr lang="en-GB" sz="1600" dirty="0">
                <a:ln>
                  <a:solidFill>
                    <a:schemeClr val="bg1"/>
                  </a:solidFill>
                </a:ln>
                <a:solidFill>
                  <a:schemeClr val="dk1"/>
                </a:solidFill>
                <a:latin typeface="Poppins SemiBold"/>
                <a:cs typeface="Poppins SemiBold"/>
                <a:sym typeface="DM Sans"/>
              </a:rPr>
              <a:t> para </a:t>
            </a:r>
            <a:r>
              <a:rPr lang="en-GB" sz="1600" dirty="0" err="1">
                <a:ln>
                  <a:solidFill>
                    <a:schemeClr val="bg1"/>
                  </a:solidFill>
                </a:ln>
                <a:solidFill>
                  <a:schemeClr val="dk1"/>
                </a:solidFill>
                <a:latin typeface="Poppins SemiBold"/>
                <a:cs typeface="Poppins SemiBold"/>
                <a:sym typeface="DM Sans"/>
              </a:rPr>
              <a:t>aquellos</a:t>
            </a:r>
            <a:r>
              <a:rPr lang="en-GB" sz="1600" dirty="0">
                <a:ln>
                  <a:solidFill>
                    <a:schemeClr val="bg1"/>
                  </a:solidFill>
                </a:ln>
                <a:solidFill>
                  <a:schemeClr val="dk1"/>
                </a:solidFill>
                <a:latin typeface="Poppins SemiBold"/>
                <a:cs typeface="Poppins SemiBold"/>
                <a:sym typeface="DM Sans"/>
              </a:rPr>
              <a:t> </a:t>
            </a:r>
            <a:r>
              <a:rPr lang="en-GB" sz="1600" dirty="0" err="1">
                <a:ln>
                  <a:solidFill>
                    <a:schemeClr val="bg1"/>
                  </a:solidFill>
                </a:ln>
                <a:solidFill>
                  <a:schemeClr val="dk1"/>
                </a:solidFill>
                <a:latin typeface="Poppins SemiBold"/>
                <a:cs typeface="Poppins SemiBold"/>
                <a:sym typeface="DM Sans"/>
              </a:rPr>
              <a:t>consumidores</a:t>
            </a:r>
            <a:r>
              <a:rPr lang="en-GB" sz="1600" dirty="0">
                <a:ln>
                  <a:solidFill>
                    <a:schemeClr val="bg1"/>
                  </a:solidFill>
                </a:ln>
                <a:solidFill>
                  <a:schemeClr val="dk1"/>
                </a:solidFill>
                <a:latin typeface="Poppins SemiBold"/>
                <a:cs typeface="Poppins SemiBold"/>
                <a:sym typeface="DM Sans"/>
              </a:rPr>
              <a:t> o “</a:t>
            </a:r>
            <a:r>
              <a:rPr lang="en-GB" sz="1600" dirty="0" err="1">
                <a:ln>
                  <a:solidFill>
                    <a:schemeClr val="bg1"/>
                  </a:solidFill>
                </a:ln>
                <a:solidFill>
                  <a:schemeClr val="dk1"/>
                </a:solidFill>
                <a:latin typeface="Poppins SemiBold"/>
                <a:cs typeface="Poppins SemiBold"/>
                <a:sym typeface="DM Sans"/>
              </a:rPr>
              <a:t>clientes</a:t>
            </a:r>
            <a:r>
              <a:rPr lang="en-GB" sz="1600" dirty="0">
                <a:ln>
                  <a:solidFill>
                    <a:schemeClr val="bg1"/>
                  </a:solidFill>
                </a:ln>
                <a:solidFill>
                  <a:schemeClr val="dk1"/>
                </a:solidFill>
                <a:latin typeface="Poppins SemiBold"/>
                <a:cs typeface="Poppins SemiBold"/>
                <a:sym typeface="DM Sans"/>
              </a:rPr>
              <a:t>” que </a:t>
            </a:r>
            <a:r>
              <a:rPr lang="en-GB" sz="1600" dirty="0" err="1">
                <a:ln>
                  <a:solidFill>
                    <a:schemeClr val="bg1"/>
                  </a:solidFill>
                </a:ln>
                <a:solidFill>
                  <a:schemeClr val="dk1"/>
                </a:solidFill>
                <a:latin typeface="Poppins SemiBold"/>
                <a:cs typeface="Poppins SemiBold"/>
                <a:sym typeface="DM Sans"/>
              </a:rPr>
              <a:t>los</a:t>
            </a:r>
            <a:r>
              <a:rPr lang="en-GB" sz="1600" dirty="0">
                <a:ln>
                  <a:solidFill>
                    <a:schemeClr val="bg1"/>
                  </a:solidFill>
                </a:ln>
                <a:solidFill>
                  <a:schemeClr val="dk1"/>
                </a:solidFill>
                <a:latin typeface="Poppins SemiBold"/>
                <a:cs typeface="Poppins SemiBold"/>
                <a:sym typeface="DM Sans"/>
              </a:rPr>
              <a:t> </a:t>
            </a:r>
            <a:r>
              <a:rPr lang="en-GB" sz="1600" dirty="0" err="1">
                <a:ln>
                  <a:solidFill>
                    <a:schemeClr val="bg1"/>
                  </a:solidFill>
                </a:ln>
                <a:solidFill>
                  <a:schemeClr val="dk1"/>
                </a:solidFill>
                <a:latin typeface="Poppins SemiBold"/>
                <a:cs typeface="Poppins SemiBold"/>
                <a:sym typeface="DM Sans"/>
              </a:rPr>
              <a:t>demanden</a:t>
            </a:r>
            <a:r>
              <a:rPr lang="en-GB" sz="1600" dirty="0">
                <a:ln>
                  <a:solidFill>
                    <a:schemeClr val="bg1"/>
                  </a:solidFill>
                </a:ln>
                <a:solidFill>
                  <a:schemeClr val="dk1"/>
                </a:solidFill>
                <a:latin typeface="Poppins SemiBold"/>
                <a:cs typeface="Poppins SemiBold"/>
                <a:sym typeface="DM Sans"/>
              </a:rPr>
              <a:t>.</a:t>
            </a:r>
            <a:endParaRPr sz="1600" dirty="0">
              <a:ln>
                <a:solidFill>
                  <a:schemeClr val="bg1"/>
                </a:solidFill>
              </a:ln>
              <a:solidFill>
                <a:schemeClr val="dk1"/>
              </a:solidFill>
              <a:latin typeface="Poppins SemiBold"/>
              <a:cs typeface="Poppins SemiBold"/>
              <a:sym typeface="DM Sans"/>
            </a:endParaRPr>
          </a:p>
        </p:txBody>
      </p:sp>
      <p:sp>
        <p:nvSpPr>
          <p:cNvPr id="625" name="Google Shape;625;p98"/>
          <p:cNvSpPr txBox="1"/>
          <p:nvPr/>
        </p:nvSpPr>
        <p:spPr>
          <a:xfrm>
            <a:off x="6427740" y="2264828"/>
            <a:ext cx="14943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marL="0" lvl="0" indent="0" algn="ctr" rtl="0">
              <a:spcBef>
                <a:spcPts val="0"/>
              </a:spcBef>
              <a:spcAft>
                <a:spcPts val="0"/>
              </a:spcAft>
              <a:buNone/>
            </a:pPr>
            <a:r>
              <a:rPr lang="en-GB"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626" name="Google Shape;626;p98" title="gif decorativo"/>
          <p:cNvPicPr preferRelativeResize="0"/>
          <p:nvPr/>
        </p:nvPicPr>
        <p:blipFill>
          <a:blip r:embed="rId3">
            <a:alphaModFix/>
          </a:blip>
          <a:stretch>
            <a:fillRect/>
          </a:stretch>
        </p:blipFill>
        <p:spPr>
          <a:xfrm>
            <a:off x="5762300" y="508988"/>
            <a:ext cx="2923975" cy="2923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5" descr="Texto+Imagen 3 - Overlay.png"/>
          <p:cNvPicPr preferRelativeResize="0"/>
          <p:nvPr/>
        </p:nvPicPr>
        <p:blipFill>
          <a:blip r:embed="rId3">
            <a:alphaModFix/>
          </a:blip>
          <a:stretch>
            <a:fillRect/>
          </a:stretch>
        </p:blipFill>
        <p:spPr>
          <a:xfrm>
            <a:off x="29" y="20801"/>
            <a:ext cx="9143971" cy="5143500"/>
          </a:xfrm>
          <a:prstGeom prst="rect">
            <a:avLst/>
          </a:prstGeom>
          <a:noFill/>
          <a:ln>
            <a:noFill/>
          </a:ln>
        </p:spPr>
      </p:pic>
      <p:sp>
        <p:nvSpPr>
          <p:cNvPr id="127" name="Google Shape;127;p25"/>
          <p:cNvSpPr txBox="1">
            <a:spLocks noGrp="1"/>
          </p:cNvSpPr>
          <p:nvPr>
            <p:ph type="title"/>
          </p:nvPr>
        </p:nvSpPr>
        <p:spPr>
          <a:xfrm>
            <a:off x="311700" y="1039900"/>
            <a:ext cx="3716700" cy="30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Cloud Computing </a:t>
            </a:r>
            <a:endParaRPr dirty="0"/>
          </a:p>
        </p:txBody>
      </p:sp>
      <p:pic>
        <p:nvPicPr>
          <p:cNvPr id="3" name="Imagen 2">
            <a:extLst>
              <a:ext uri="{FF2B5EF4-FFF2-40B4-BE49-F238E27FC236}">
                <a16:creationId xmlns:a16="http://schemas.microsoft.com/office/drawing/2014/main" id="{A1045198-78AB-FDA3-D487-3F1028AD8CEA}"/>
              </a:ext>
            </a:extLst>
          </p:cNvPr>
          <p:cNvPicPr>
            <a:picLocks noChangeAspect="1"/>
          </p:cNvPicPr>
          <p:nvPr/>
        </p:nvPicPr>
        <p:blipFill>
          <a:blip r:embed="rId4"/>
          <a:stretch>
            <a:fillRect/>
          </a:stretch>
        </p:blipFill>
        <p:spPr>
          <a:xfrm>
            <a:off x="227171" y="1465829"/>
            <a:ext cx="8689657" cy="28143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34340" y="890201"/>
            <a:ext cx="4947382" cy="382156"/>
          </a:xfrm>
          <a:prstGeom prst="rect">
            <a:avLst/>
          </a:prstGeom>
        </p:spPr>
        <p:txBody>
          <a:bodyPr vert="horz" wrap="square" lIns="0" tIns="12700" rIns="0" bIns="0" rtlCol="0">
            <a:spAutoFit/>
          </a:bodyPr>
          <a:lstStyle/>
          <a:p>
            <a:pPr marL="12700">
              <a:spcBef>
                <a:spcPts val="100"/>
              </a:spcBef>
              <a:buClr>
                <a:schemeClr val="dk1"/>
              </a:buClr>
              <a:buSzPts val="3300"/>
            </a:pPr>
            <a:r>
              <a:rPr lang="en-US" sz="2400" b="1" u="sng" dirty="0">
                <a:solidFill>
                  <a:schemeClr val="tx1"/>
                </a:solidFill>
                <a:latin typeface="+mj-lt"/>
                <a:cs typeface="+mj-cs"/>
              </a:rPr>
              <a:t>Cloud </a:t>
            </a:r>
            <a:r>
              <a:rPr lang="en-US" sz="2400" b="1" u="sng" dirty="0" err="1">
                <a:solidFill>
                  <a:schemeClr val="tx1"/>
                </a:solidFill>
                <a:latin typeface="+mj-lt"/>
                <a:cs typeface="+mj-cs"/>
              </a:rPr>
              <a:t>en</a:t>
            </a:r>
            <a:r>
              <a:rPr lang="en-US" sz="2400" b="1" u="sng" dirty="0">
                <a:solidFill>
                  <a:schemeClr val="tx1"/>
                </a:solidFill>
                <a:latin typeface="+mj-lt"/>
                <a:cs typeface="+mj-cs"/>
              </a:rPr>
              <a:t> </a:t>
            </a:r>
            <a:r>
              <a:rPr lang="en-US" sz="2400" b="1" u="sng" dirty="0" err="1">
                <a:solidFill>
                  <a:schemeClr val="tx1"/>
                </a:solidFill>
                <a:latin typeface="+mj-lt"/>
                <a:cs typeface="+mj-cs"/>
              </a:rPr>
              <a:t>definitiva</a:t>
            </a:r>
            <a:r>
              <a:rPr lang="en-US" sz="2400" b="1" u="sng" dirty="0">
                <a:solidFill>
                  <a:schemeClr val="tx1"/>
                </a:solidFill>
                <a:latin typeface="+mj-lt"/>
                <a:cs typeface="+mj-cs"/>
              </a:rPr>
              <a:t> es: </a:t>
            </a:r>
            <a:endParaRPr sz="2400" b="1" u="sng" dirty="0">
              <a:solidFill>
                <a:schemeClr val="tx1"/>
              </a:solidFill>
              <a:latin typeface="+mj-lt"/>
              <a:cs typeface="+mj-cs"/>
            </a:endParaRPr>
          </a:p>
        </p:txBody>
      </p:sp>
      <p:sp>
        <p:nvSpPr>
          <p:cNvPr id="7" name="CuadroTexto 6">
            <a:extLst>
              <a:ext uri="{FF2B5EF4-FFF2-40B4-BE49-F238E27FC236}">
                <a16:creationId xmlns:a16="http://schemas.microsoft.com/office/drawing/2014/main" id="{55A0ED95-188D-FAB3-E042-7666E1C9976A}"/>
              </a:ext>
            </a:extLst>
          </p:cNvPr>
          <p:cNvSpPr txBox="1"/>
          <p:nvPr/>
        </p:nvSpPr>
        <p:spPr>
          <a:xfrm>
            <a:off x="373380" y="1386905"/>
            <a:ext cx="4823460" cy="2647135"/>
          </a:xfrm>
          <a:prstGeom prst="rect">
            <a:avLst/>
          </a:prstGeom>
          <a:noFill/>
        </p:spPr>
        <p:txBody>
          <a:bodyPr wrap="square">
            <a:spAutoFit/>
          </a:bodyPr>
          <a:lstStyle/>
          <a:p>
            <a:pPr algn="just">
              <a:lnSpc>
                <a:spcPct val="150000"/>
              </a:lnSpc>
            </a:pPr>
            <a:r>
              <a:rPr lang="es-ES" dirty="0">
                <a:solidFill>
                  <a:schemeClr val="dk1"/>
                </a:solidFill>
                <a:latin typeface="Poppins SemiBold"/>
                <a:cs typeface="Poppins SemiBold"/>
              </a:rPr>
              <a:t>De una manera simple, la computación en la nube (</a:t>
            </a:r>
            <a:r>
              <a:rPr lang="es-ES" dirty="0" err="1">
                <a:solidFill>
                  <a:schemeClr val="dk1"/>
                </a:solidFill>
                <a:latin typeface="Poppins SemiBold"/>
                <a:cs typeface="Poppins SemiBold"/>
              </a:rPr>
              <a:t>cloud</a:t>
            </a:r>
            <a:r>
              <a:rPr lang="es-ES" dirty="0">
                <a:solidFill>
                  <a:schemeClr val="dk1"/>
                </a:solidFill>
                <a:latin typeface="Poppins SemiBold"/>
                <a:cs typeface="Poppins SemiBold"/>
              </a:rPr>
              <a:t> </a:t>
            </a:r>
            <a:r>
              <a:rPr lang="es-ES" dirty="0" err="1">
                <a:solidFill>
                  <a:schemeClr val="dk1"/>
                </a:solidFill>
                <a:latin typeface="Poppins SemiBold"/>
                <a:cs typeface="Poppins SemiBold"/>
              </a:rPr>
              <a:t>computing</a:t>
            </a:r>
            <a:r>
              <a:rPr lang="es-ES" dirty="0">
                <a:solidFill>
                  <a:schemeClr val="dk1"/>
                </a:solidFill>
                <a:latin typeface="Poppins SemiBold"/>
                <a:cs typeface="Poppins SemiBold"/>
              </a:rPr>
              <a:t>) es una tecnología que permite acceso remoto a softwares, almacenamiento de archivos y procesamiento de datos por medio de Internet, siendo así, una alternativa a la ejecución en una computadora personal o servidor local. En el modelo de nube, no hay necesidad de instalar aplicaciones localmente en computadoras.</a:t>
            </a:r>
            <a:endParaRPr lang="es-US" dirty="0">
              <a:solidFill>
                <a:schemeClr val="dk1"/>
              </a:solidFill>
              <a:latin typeface="Poppins SemiBold"/>
              <a:cs typeface="Poppins SemiBold"/>
            </a:endParaRPr>
          </a:p>
        </p:txBody>
      </p:sp>
      <p:pic>
        <p:nvPicPr>
          <p:cNvPr id="1026" name="Picture 2" descr="Cloud Computing: the future of computer technology - IES Solutions">
            <a:extLst>
              <a:ext uri="{FF2B5EF4-FFF2-40B4-BE49-F238E27FC236}">
                <a16:creationId xmlns:a16="http://schemas.microsoft.com/office/drawing/2014/main" id="{97516FEE-66DC-0C48-D5DD-F0198C0C9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9761" y="824372"/>
            <a:ext cx="2822258" cy="2491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00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24"/>
          <p:cNvSpPr txBox="1"/>
          <p:nvPr/>
        </p:nvSpPr>
        <p:spPr>
          <a:xfrm>
            <a:off x="536920" y="839925"/>
            <a:ext cx="7898700" cy="3419655"/>
          </a:xfrm>
          <a:prstGeom prst="rect">
            <a:avLst/>
          </a:prstGeom>
          <a:noFill/>
          <a:ln>
            <a:noFill/>
          </a:ln>
        </p:spPr>
        <p:txBody>
          <a:bodyPr spcFirstLastPara="1" wrap="square" lIns="91425" tIns="91425" rIns="91425" bIns="91425" anchor="t" anchorCtr="0">
            <a:noAutofit/>
          </a:bodyPr>
          <a:lstStyle/>
          <a:p>
            <a:pPr algn="just">
              <a:lnSpc>
                <a:spcPct val="150000"/>
              </a:lnSpc>
              <a:buClr>
                <a:schemeClr val="accent2"/>
              </a:buClr>
            </a:pPr>
            <a:r>
              <a:rPr lang="es" sz="1200" dirty="0">
                <a:solidFill>
                  <a:schemeClr val="dk1"/>
                </a:solidFill>
                <a:latin typeface="Poppins SemiBold"/>
                <a:cs typeface="Poppins SemiBold"/>
                <a:sym typeface="Roboto"/>
              </a:rPr>
              <a:t>Ventajas que aporta el Cloud Computing al Big Data</a:t>
            </a:r>
          </a:p>
          <a:p>
            <a:pPr algn="just">
              <a:lnSpc>
                <a:spcPct val="150000"/>
              </a:lnSpc>
              <a:buClr>
                <a:schemeClr val="accent2"/>
              </a:buClr>
            </a:pPr>
            <a:endParaRPr lang="es" sz="1200" dirty="0">
              <a:solidFill>
                <a:schemeClr val="dk1"/>
              </a:solidFill>
              <a:latin typeface="Poppins SemiBold"/>
              <a:cs typeface="Poppins SemiBold"/>
              <a:sym typeface="Roboto"/>
            </a:endParaRPr>
          </a:p>
          <a:p>
            <a:pPr algn="just">
              <a:lnSpc>
                <a:spcPct val="150000"/>
              </a:lnSpc>
              <a:buClr>
                <a:schemeClr val="accent2"/>
              </a:buClr>
            </a:pPr>
            <a:r>
              <a:rPr lang="es" sz="1200" b="1" dirty="0">
                <a:solidFill>
                  <a:schemeClr val="dk1"/>
                </a:solidFill>
                <a:latin typeface="Poppins SemiBold"/>
                <a:cs typeface="Poppins SemiBold"/>
                <a:sym typeface="Roboto"/>
              </a:rPr>
              <a:t>Existen muchas ventajas que podemos mencionar acerca de los beneficios de implementar Cloud en nuestras organizaciones las más relevantes son las siguientes:</a:t>
            </a:r>
          </a:p>
          <a:p>
            <a:pPr algn="just">
              <a:lnSpc>
                <a:spcPct val="150000"/>
              </a:lnSpc>
              <a:buClr>
                <a:schemeClr val="accent2"/>
              </a:buClr>
            </a:pPr>
            <a:endParaRPr sz="1200" b="1" dirty="0">
              <a:solidFill>
                <a:schemeClr val="dk1"/>
              </a:solidFill>
              <a:latin typeface="Poppins SemiBold"/>
              <a:cs typeface="Poppins SemiBold"/>
              <a:sym typeface="Roboto"/>
            </a:endParaRPr>
          </a:p>
          <a:p>
            <a:pPr marL="347660" indent="-214313" algn="just">
              <a:lnSpc>
                <a:spcPct val="150000"/>
              </a:lnSpc>
              <a:buClr>
                <a:schemeClr val="accent2"/>
              </a:buClr>
              <a:buSzPct val="64000"/>
              <a:buFont typeface="Arial" panose="020B0604020202020204" pitchFamily="34" charset="0"/>
              <a:buChar char="•"/>
            </a:pPr>
            <a:r>
              <a:rPr lang="es" sz="1200" b="1" dirty="0">
                <a:solidFill>
                  <a:schemeClr val="dk1"/>
                </a:solidFill>
                <a:latin typeface="Poppins SemiBold"/>
                <a:cs typeface="Poppins SemiBold"/>
                <a:sym typeface="Roboto"/>
              </a:rPr>
              <a:t>Abaratamiento de costes.</a:t>
            </a:r>
          </a:p>
          <a:p>
            <a:pPr marL="347660" indent="-214313" algn="just">
              <a:lnSpc>
                <a:spcPct val="150000"/>
              </a:lnSpc>
              <a:buClr>
                <a:schemeClr val="accent2"/>
              </a:buClr>
              <a:buSzPct val="64000"/>
              <a:buFont typeface="Arial" panose="020B0604020202020204" pitchFamily="34" charset="0"/>
              <a:buChar char="•"/>
            </a:pPr>
            <a:r>
              <a:rPr lang="es" sz="1200" b="1" dirty="0">
                <a:solidFill>
                  <a:schemeClr val="dk1"/>
                </a:solidFill>
                <a:latin typeface="Poppins SemiBold"/>
                <a:cs typeface="Poppins SemiBold"/>
                <a:sym typeface="Roboto"/>
              </a:rPr>
              <a:t>Inmediatez.</a:t>
            </a:r>
          </a:p>
          <a:p>
            <a:pPr marL="347660" indent="-214313" algn="just">
              <a:lnSpc>
                <a:spcPct val="150000"/>
              </a:lnSpc>
              <a:buClr>
                <a:schemeClr val="accent2"/>
              </a:buClr>
              <a:buSzPct val="64000"/>
              <a:buFont typeface="Arial" panose="020B0604020202020204" pitchFamily="34" charset="0"/>
              <a:buChar char="•"/>
            </a:pPr>
            <a:r>
              <a:rPr lang="es" sz="1200" b="1" dirty="0">
                <a:solidFill>
                  <a:schemeClr val="dk1"/>
                </a:solidFill>
                <a:latin typeface="Poppins SemiBold"/>
                <a:cs typeface="Poppins SemiBold"/>
                <a:sym typeface="Roboto"/>
              </a:rPr>
              <a:t>Capacidad de proceso.</a:t>
            </a:r>
          </a:p>
          <a:p>
            <a:pPr marL="347660" indent="-214313" algn="just">
              <a:lnSpc>
                <a:spcPct val="150000"/>
              </a:lnSpc>
              <a:buClr>
                <a:schemeClr val="accent2"/>
              </a:buClr>
              <a:buSzPct val="64000"/>
              <a:buFont typeface="Arial" panose="020B0604020202020204" pitchFamily="34" charset="0"/>
              <a:buChar char="•"/>
            </a:pPr>
            <a:r>
              <a:rPr lang="es" sz="1200" b="1" dirty="0">
                <a:solidFill>
                  <a:schemeClr val="dk1"/>
                </a:solidFill>
                <a:latin typeface="Poppins SemiBold"/>
                <a:cs typeface="Poppins SemiBold"/>
                <a:sym typeface="Roboto"/>
              </a:rPr>
              <a:t>Concurrencia.</a:t>
            </a:r>
          </a:p>
          <a:p>
            <a:pPr marL="347660" indent="-214313" algn="just">
              <a:lnSpc>
                <a:spcPct val="150000"/>
              </a:lnSpc>
              <a:buClr>
                <a:schemeClr val="accent2"/>
              </a:buClr>
              <a:buSzPct val="64000"/>
              <a:buFont typeface="Arial" panose="020B0604020202020204" pitchFamily="34" charset="0"/>
              <a:buChar char="•"/>
            </a:pPr>
            <a:r>
              <a:rPr lang="es" sz="1200" b="1" dirty="0">
                <a:solidFill>
                  <a:schemeClr val="dk1"/>
                </a:solidFill>
                <a:latin typeface="Poppins SemiBold"/>
                <a:cs typeface="Poppins SemiBold"/>
                <a:sym typeface="Roboto"/>
              </a:rPr>
              <a:t>Seguridad.</a:t>
            </a:r>
            <a:endParaRPr sz="1200" b="1" dirty="0">
              <a:solidFill>
                <a:schemeClr val="dk1"/>
              </a:solidFill>
              <a:latin typeface="Poppins SemiBold"/>
              <a:cs typeface="Poppins SemiBold"/>
              <a:sym typeface="Roboto"/>
            </a:endParaRPr>
          </a:p>
          <a:p>
            <a:pPr algn="just">
              <a:lnSpc>
                <a:spcPct val="150000"/>
              </a:lnSpc>
            </a:pPr>
            <a:endParaRPr sz="1500" i="1" dirty="0">
              <a:solidFill>
                <a:schemeClr val="dk2"/>
              </a:solidFill>
              <a:latin typeface="Roboto"/>
              <a:ea typeface="Roboto"/>
              <a:cs typeface="Roboto"/>
              <a:sym typeface="Roboto"/>
            </a:endParaRPr>
          </a:p>
        </p:txBody>
      </p:sp>
      <p:sp>
        <p:nvSpPr>
          <p:cNvPr id="5" name="CuadroTexto 4">
            <a:extLst>
              <a:ext uri="{FF2B5EF4-FFF2-40B4-BE49-F238E27FC236}">
                <a16:creationId xmlns:a16="http://schemas.microsoft.com/office/drawing/2014/main" id="{B48B1A1B-B467-43D8-928C-485D3254A81A}"/>
              </a:ext>
            </a:extLst>
          </p:cNvPr>
          <p:cNvSpPr txBox="1"/>
          <p:nvPr/>
        </p:nvSpPr>
        <p:spPr>
          <a:xfrm>
            <a:off x="2293620" y="3914932"/>
            <a:ext cx="5067300" cy="892552"/>
          </a:xfrm>
          <a:prstGeom prst="rect">
            <a:avLst/>
          </a:prstGeom>
          <a:noFill/>
        </p:spPr>
        <p:txBody>
          <a:bodyPr wrap="square">
            <a:spAutoFit/>
          </a:bodyPr>
          <a:lstStyle/>
          <a:p>
            <a:pPr algn="just">
              <a:lnSpc>
                <a:spcPct val="150000"/>
              </a:lnSpc>
            </a:pPr>
            <a:r>
              <a:rPr lang="es-AR" sz="1200" b="1" i="1" dirty="0">
                <a:solidFill>
                  <a:schemeClr val="accent2"/>
                </a:solidFill>
                <a:latin typeface="Roboto"/>
                <a:ea typeface="Roboto"/>
              </a:rPr>
              <a:t>Importante:</a:t>
            </a:r>
          </a:p>
          <a:p>
            <a:pPr algn="just">
              <a:lnSpc>
                <a:spcPct val="150000"/>
              </a:lnSpc>
            </a:pPr>
            <a:r>
              <a:rPr lang="es-AR" sz="1200" b="1" i="1" dirty="0">
                <a:solidFill>
                  <a:schemeClr val="accent2"/>
                </a:solidFill>
                <a:latin typeface="Roboto"/>
                <a:ea typeface="Roboto"/>
              </a:rPr>
              <a:t>“El Cloud Computing, permite la aceleración y gestión de procesos computacionales, </a:t>
            </a:r>
            <a:r>
              <a:rPr lang="es-AR" sz="1200" b="1" i="1" dirty="0" err="1">
                <a:solidFill>
                  <a:schemeClr val="accent2"/>
                </a:solidFill>
                <a:latin typeface="Roboto"/>
                <a:ea typeface="Roboto"/>
              </a:rPr>
              <a:t>haciendolos</a:t>
            </a:r>
            <a:r>
              <a:rPr lang="es-AR" sz="1200" b="1" i="1" dirty="0">
                <a:solidFill>
                  <a:schemeClr val="accent2"/>
                </a:solidFill>
                <a:latin typeface="Roboto"/>
                <a:ea typeface="Roboto"/>
              </a:rPr>
              <a:t> más eficientes”</a:t>
            </a:r>
            <a:endParaRPr lang="es-ES" sz="1200" b="1" i="1" dirty="0">
              <a:solidFill>
                <a:schemeClr val="accent2"/>
              </a:solidFill>
              <a:latin typeface="Roboto"/>
              <a:ea typeface="Roboto"/>
            </a:endParaRPr>
          </a:p>
        </p:txBody>
      </p:sp>
    </p:spTree>
    <p:extLst>
      <p:ext uri="{BB962C8B-B14F-4D97-AF65-F5344CB8AC3E}">
        <p14:creationId xmlns:p14="http://schemas.microsoft.com/office/powerpoint/2010/main" val="1015547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1465553" y="509227"/>
            <a:ext cx="6347021" cy="988947"/>
          </a:xfrm>
          <a:prstGeom prst="rect">
            <a:avLst/>
          </a:prstGeom>
          <a:noFill/>
          <a:ln>
            <a:noFill/>
          </a:ln>
        </p:spPr>
        <p:txBody>
          <a:bodyPr spcFirstLastPara="1" wrap="square" lIns="91411" tIns="91411" rIns="91411" bIns="91411" anchor="ctr" anchorCtr="0">
            <a:noAutofit/>
          </a:bodyPr>
          <a:lstStyle/>
          <a:p>
            <a:pPr algn="ctr" defTabSz="685783">
              <a:lnSpc>
                <a:spcPct val="90000"/>
              </a:lnSpc>
              <a:spcBef>
                <a:spcPct val="0"/>
              </a:spcBef>
            </a:pPr>
            <a:r>
              <a:rPr lang="en-GB" sz="3600" b="1" spc="-38" dirty="0">
                <a:solidFill>
                  <a:schemeClr val="accent2">
                    <a:lumMod val="50000"/>
                  </a:schemeClr>
                </a:solidFill>
                <a:latin typeface="+mj-lt"/>
                <a:ea typeface="+mj-ea"/>
                <a:cs typeface="+mj-cs"/>
                <a:sym typeface="Anton"/>
              </a:rPr>
              <a:t>El principio 5 - 3- 2</a:t>
            </a:r>
          </a:p>
        </p:txBody>
      </p:sp>
      <p:sp>
        <p:nvSpPr>
          <p:cNvPr id="4" name="CuadroTexto 3">
            <a:extLst>
              <a:ext uri="{FF2B5EF4-FFF2-40B4-BE49-F238E27FC236}">
                <a16:creationId xmlns:a16="http://schemas.microsoft.com/office/drawing/2014/main" id="{7284A941-E934-44B8-83D7-2D260F511ACC}"/>
              </a:ext>
            </a:extLst>
          </p:cNvPr>
          <p:cNvSpPr txBox="1"/>
          <p:nvPr/>
        </p:nvSpPr>
        <p:spPr>
          <a:xfrm>
            <a:off x="825582" y="1447586"/>
            <a:ext cx="7819319" cy="1354473"/>
          </a:xfrm>
          <a:prstGeom prst="rect">
            <a:avLst/>
          </a:prstGeom>
          <a:noFill/>
        </p:spPr>
        <p:txBody>
          <a:bodyPr wrap="square">
            <a:spAutoFit/>
          </a:bodyPr>
          <a:lstStyle/>
          <a:p>
            <a:pPr algn="just">
              <a:lnSpc>
                <a:spcPct val="150000"/>
              </a:lnSpc>
            </a:pPr>
            <a:r>
              <a:rPr lang="es" dirty="0">
                <a:solidFill>
                  <a:schemeClr val="dk1"/>
                </a:solidFill>
                <a:latin typeface="Poppins SemiBold"/>
                <a:cs typeface="Poppins SemiBold"/>
                <a:sym typeface="Roboto"/>
              </a:rPr>
              <a:t>Este principio se compone de:</a:t>
            </a:r>
          </a:p>
          <a:p>
            <a:pPr marL="228548" indent="-228548" algn="just">
              <a:lnSpc>
                <a:spcPct val="150000"/>
              </a:lnSpc>
              <a:buFont typeface="Arial" panose="020B0604020202020204" pitchFamily="34" charset="0"/>
              <a:buChar char="•"/>
            </a:pPr>
            <a:r>
              <a:rPr lang="es" dirty="0">
                <a:solidFill>
                  <a:schemeClr val="dk1"/>
                </a:solidFill>
                <a:latin typeface="Poppins SemiBold"/>
                <a:cs typeface="Poppins SemiBold"/>
                <a:sym typeface="Roboto"/>
              </a:rPr>
              <a:t>5 características.</a:t>
            </a:r>
          </a:p>
          <a:p>
            <a:pPr marL="228548" indent="-228548" algn="just">
              <a:lnSpc>
                <a:spcPct val="150000"/>
              </a:lnSpc>
              <a:buFont typeface="Arial" panose="020B0604020202020204" pitchFamily="34" charset="0"/>
              <a:buChar char="•"/>
            </a:pPr>
            <a:r>
              <a:rPr lang="es" dirty="0">
                <a:solidFill>
                  <a:schemeClr val="dk1"/>
                </a:solidFill>
                <a:latin typeface="Poppins SemiBold"/>
                <a:cs typeface="Poppins SemiBold"/>
                <a:sym typeface="Roboto"/>
              </a:rPr>
              <a:t>3 métodos de entrega.</a:t>
            </a:r>
          </a:p>
          <a:p>
            <a:pPr marL="228548" indent="-228548" algn="just">
              <a:lnSpc>
                <a:spcPct val="150000"/>
              </a:lnSpc>
              <a:buFont typeface="Arial" panose="020B0604020202020204" pitchFamily="34" charset="0"/>
              <a:buChar char="•"/>
            </a:pPr>
            <a:r>
              <a:rPr lang="es" dirty="0">
                <a:solidFill>
                  <a:schemeClr val="dk1"/>
                </a:solidFill>
                <a:latin typeface="Poppins SemiBold"/>
                <a:cs typeface="Poppins SemiBold"/>
                <a:sym typeface="Roboto"/>
              </a:rPr>
              <a:t>2 modelos de implementación.</a:t>
            </a:r>
            <a:endParaRPr lang="es-ES" dirty="0">
              <a:solidFill>
                <a:schemeClr val="dk1"/>
              </a:solidFill>
              <a:latin typeface="Poppins SemiBold"/>
              <a:cs typeface="Poppins SemiBold"/>
            </a:endParaRPr>
          </a:p>
        </p:txBody>
      </p:sp>
    </p:spTree>
    <p:extLst>
      <p:ext uri="{BB962C8B-B14F-4D97-AF65-F5344CB8AC3E}">
        <p14:creationId xmlns:p14="http://schemas.microsoft.com/office/powerpoint/2010/main" val="631420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p:nvPr/>
        </p:nvSpPr>
        <p:spPr>
          <a:xfrm>
            <a:off x="377548" y="613819"/>
            <a:ext cx="8030661" cy="1463174"/>
          </a:xfrm>
          <a:prstGeom prst="rect">
            <a:avLst/>
          </a:prstGeom>
          <a:noFill/>
          <a:ln>
            <a:noFill/>
          </a:ln>
        </p:spPr>
        <p:txBody>
          <a:bodyPr spcFirstLastPara="1" wrap="square" lIns="91411" tIns="91411" rIns="91411" bIns="91411" anchor="t" anchorCtr="0">
            <a:noAutofit/>
          </a:bodyPr>
          <a:lstStyle/>
          <a:p>
            <a:pPr algn="just" defTabSz="457097">
              <a:lnSpc>
                <a:spcPct val="150000"/>
              </a:lnSpc>
            </a:pPr>
            <a:r>
              <a:rPr lang="es-AR" sz="1800" b="1" dirty="0">
                <a:solidFill>
                  <a:schemeClr val="accent2"/>
                </a:solidFill>
                <a:latin typeface="Roboto"/>
                <a:ea typeface="Roboto"/>
                <a:sym typeface="Roboto"/>
              </a:rPr>
              <a:t>5 - Características</a:t>
            </a:r>
            <a:endParaRPr sz="1800" b="1" dirty="0">
              <a:solidFill>
                <a:schemeClr val="accent2"/>
              </a:solidFill>
              <a:latin typeface="Roboto"/>
              <a:ea typeface="Roboto"/>
              <a:sym typeface="Roboto"/>
            </a:endParaRPr>
          </a:p>
          <a:p>
            <a:pPr algn="just" defTabSz="457097">
              <a:lnSpc>
                <a:spcPct val="150000"/>
              </a:lnSpc>
            </a:pPr>
            <a:endParaRPr sz="1500" i="1" dirty="0">
              <a:solidFill>
                <a:srgbClr val="28262B"/>
              </a:solidFill>
              <a:latin typeface="Roboto"/>
              <a:ea typeface="Roboto"/>
              <a:cs typeface="Roboto"/>
              <a:sym typeface="Roboto"/>
            </a:endParaRPr>
          </a:p>
        </p:txBody>
      </p:sp>
      <p:pic>
        <p:nvPicPr>
          <p:cNvPr id="24" name="Content Placeholder 4">
            <a:extLst>
              <a:ext uri="{FF2B5EF4-FFF2-40B4-BE49-F238E27FC236}">
                <a16:creationId xmlns:a16="http://schemas.microsoft.com/office/drawing/2014/main" id="{E75111AF-B8E2-4271-9D5E-1A785D814C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84827"/>
          <a:stretch/>
        </p:blipFill>
        <p:spPr>
          <a:xfrm>
            <a:off x="631111" y="1511980"/>
            <a:ext cx="1085834" cy="1424875"/>
          </a:xfrm>
          <a:prstGeom prst="rect">
            <a:avLst/>
          </a:prstGeom>
        </p:spPr>
      </p:pic>
      <p:pic>
        <p:nvPicPr>
          <p:cNvPr id="25" name="Content Placeholder 4">
            <a:extLst>
              <a:ext uri="{FF2B5EF4-FFF2-40B4-BE49-F238E27FC236}">
                <a16:creationId xmlns:a16="http://schemas.microsoft.com/office/drawing/2014/main" id="{0904381A-ABBA-4A05-BB25-811B87C7079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7060" r="64631"/>
          <a:stretch/>
        </p:blipFill>
        <p:spPr>
          <a:xfrm>
            <a:off x="2083475" y="1303463"/>
            <a:ext cx="1638425" cy="1781772"/>
          </a:xfrm>
          <a:prstGeom prst="rect">
            <a:avLst/>
          </a:prstGeom>
        </p:spPr>
      </p:pic>
      <p:pic>
        <p:nvPicPr>
          <p:cNvPr id="26" name="Content Placeholder 4">
            <a:extLst>
              <a:ext uri="{FF2B5EF4-FFF2-40B4-BE49-F238E27FC236}">
                <a16:creationId xmlns:a16="http://schemas.microsoft.com/office/drawing/2014/main" id="{C94C1040-FE14-4459-9B03-7075CE714F6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6352" r="42705"/>
          <a:stretch/>
        </p:blipFill>
        <p:spPr>
          <a:xfrm>
            <a:off x="3993798" y="1519999"/>
            <a:ext cx="1522388" cy="1447333"/>
          </a:xfrm>
          <a:prstGeom prst="rect">
            <a:avLst/>
          </a:prstGeom>
        </p:spPr>
      </p:pic>
      <p:pic>
        <p:nvPicPr>
          <p:cNvPr id="27" name="Content Placeholder 4">
            <a:extLst>
              <a:ext uri="{FF2B5EF4-FFF2-40B4-BE49-F238E27FC236}">
                <a16:creationId xmlns:a16="http://schemas.microsoft.com/office/drawing/2014/main" id="{FD32BE71-063E-409B-B7CD-B6E0D70359A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57295" r="20350"/>
          <a:stretch/>
        </p:blipFill>
        <p:spPr>
          <a:xfrm>
            <a:off x="5750767" y="1536183"/>
            <a:ext cx="1471946" cy="1310996"/>
          </a:xfrm>
          <a:prstGeom prst="rect">
            <a:avLst/>
          </a:prstGeom>
        </p:spPr>
      </p:pic>
      <p:pic>
        <p:nvPicPr>
          <p:cNvPr id="28" name="Content Placeholder 4">
            <a:extLst>
              <a:ext uri="{FF2B5EF4-FFF2-40B4-BE49-F238E27FC236}">
                <a16:creationId xmlns:a16="http://schemas.microsoft.com/office/drawing/2014/main" id="{4E02C90B-B821-4672-A9AD-2CBDC34CBA9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9650"/>
          <a:stretch/>
        </p:blipFill>
        <p:spPr>
          <a:xfrm>
            <a:off x="7494835" y="1728514"/>
            <a:ext cx="1208775" cy="1182679"/>
          </a:xfrm>
          <a:prstGeom prst="rect">
            <a:avLst/>
          </a:prstGeom>
        </p:spPr>
      </p:pic>
      <p:sp>
        <p:nvSpPr>
          <p:cNvPr id="29" name="TextBox 10">
            <a:extLst>
              <a:ext uri="{FF2B5EF4-FFF2-40B4-BE49-F238E27FC236}">
                <a16:creationId xmlns:a16="http://schemas.microsoft.com/office/drawing/2014/main" id="{CD6A1665-8D74-43E9-B7E8-43FA50EA53B0}"/>
              </a:ext>
            </a:extLst>
          </p:cNvPr>
          <p:cNvSpPr txBox="1"/>
          <p:nvPr/>
        </p:nvSpPr>
        <p:spPr>
          <a:xfrm>
            <a:off x="97714" y="3035163"/>
            <a:ext cx="1619231" cy="553998"/>
          </a:xfrm>
          <a:prstGeom prst="rect">
            <a:avLst/>
          </a:prstGeom>
          <a:noFill/>
        </p:spPr>
        <p:txBody>
          <a:bodyPr wrap="square" rtlCol="0">
            <a:spAutoFit/>
          </a:bodyPr>
          <a:lstStyle/>
          <a:p>
            <a:pPr algn="ctr" defTabSz="457097"/>
            <a:r>
              <a:rPr lang="es-AR" sz="1500" dirty="0">
                <a:solidFill>
                  <a:schemeClr val="accent2"/>
                </a:solidFill>
                <a:latin typeface="Roboto"/>
                <a:ea typeface="Roboto"/>
              </a:rPr>
              <a:t>Autoservicio y bajo demanda</a:t>
            </a:r>
          </a:p>
        </p:txBody>
      </p:sp>
      <p:sp>
        <p:nvSpPr>
          <p:cNvPr id="30" name="TextBox 12">
            <a:extLst>
              <a:ext uri="{FF2B5EF4-FFF2-40B4-BE49-F238E27FC236}">
                <a16:creationId xmlns:a16="http://schemas.microsoft.com/office/drawing/2014/main" id="{37E44BF5-813F-4745-9C56-DA5E8C10039E}"/>
              </a:ext>
            </a:extLst>
          </p:cNvPr>
          <p:cNvSpPr txBox="1"/>
          <p:nvPr/>
        </p:nvSpPr>
        <p:spPr>
          <a:xfrm>
            <a:off x="2228496" y="2990049"/>
            <a:ext cx="1239757" cy="784830"/>
          </a:xfrm>
          <a:prstGeom prst="rect">
            <a:avLst/>
          </a:prstGeom>
          <a:noFill/>
        </p:spPr>
        <p:txBody>
          <a:bodyPr wrap="square" rtlCol="0">
            <a:spAutoFit/>
          </a:bodyPr>
          <a:lstStyle/>
          <a:p>
            <a:pPr algn="ctr" defTabSz="457097"/>
            <a:r>
              <a:rPr lang="es-AR" sz="1500" dirty="0">
                <a:solidFill>
                  <a:schemeClr val="accent2"/>
                </a:solidFill>
                <a:latin typeface="Roboto"/>
                <a:ea typeface="Roboto"/>
              </a:rPr>
              <a:t>Acceso amplio y ubicuo</a:t>
            </a:r>
          </a:p>
        </p:txBody>
      </p:sp>
      <p:sp>
        <p:nvSpPr>
          <p:cNvPr id="31" name="TextBox 14">
            <a:extLst>
              <a:ext uri="{FF2B5EF4-FFF2-40B4-BE49-F238E27FC236}">
                <a16:creationId xmlns:a16="http://schemas.microsoft.com/office/drawing/2014/main" id="{8F6E3269-A358-4F56-95C7-39C49551C1A5}"/>
              </a:ext>
            </a:extLst>
          </p:cNvPr>
          <p:cNvSpPr txBox="1"/>
          <p:nvPr/>
        </p:nvSpPr>
        <p:spPr>
          <a:xfrm>
            <a:off x="4028429" y="2897280"/>
            <a:ext cx="1485918" cy="1015663"/>
          </a:xfrm>
          <a:prstGeom prst="rect">
            <a:avLst/>
          </a:prstGeom>
          <a:noFill/>
        </p:spPr>
        <p:txBody>
          <a:bodyPr wrap="square" rtlCol="0">
            <a:spAutoFit/>
          </a:bodyPr>
          <a:lstStyle/>
          <a:p>
            <a:pPr algn="ctr" defTabSz="457097"/>
            <a:r>
              <a:rPr lang="es-AR" sz="1500" dirty="0">
                <a:solidFill>
                  <a:schemeClr val="accent2"/>
                </a:solidFill>
                <a:latin typeface="Roboto"/>
                <a:ea typeface="Roboto"/>
              </a:rPr>
              <a:t>Ubicación transparente y agrupación de recursos</a:t>
            </a:r>
          </a:p>
        </p:txBody>
      </p:sp>
      <p:sp>
        <p:nvSpPr>
          <p:cNvPr id="32" name="TextBox 16">
            <a:extLst>
              <a:ext uri="{FF2B5EF4-FFF2-40B4-BE49-F238E27FC236}">
                <a16:creationId xmlns:a16="http://schemas.microsoft.com/office/drawing/2014/main" id="{8A59F994-16E1-4DD1-938F-8B32D7A8CE39}"/>
              </a:ext>
            </a:extLst>
          </p:cNvPr>
          <p:cNvSpPr txBox="1"/>
          <p:nvPr/>
        </p:nvSpPr>
        <p:spPr>
          <a:xfrm>
            <a:off x="5973014" y="2897281"/>
            <a:ext cx="1338995" cy="1015663"/>
          </a:xfrm>
          <a:prstGeom prst="rect">
            <a:avLst/>
          </a:prstGeom>
          <a:noFill/>
        </p:spPr>
        <p:txBody>
          <a:bodyPr wrap="square" rtlCol="0">
            <a:spAutoFit/>
          </a:bodyPr>
          <a:lstStyle/>
          <a:p>
            <a:pPr algn="ctr" defTabSz="457097"/>
            <a:r>
              <a:rPr lang="es-AR" sz="1500" dirty="0">
                <a:solidFill>
                  <a:schemeClr val="accent2"/>
                </a:solidFill>
                <a:latin typeface="Roboto"/>
                <a:ea typeface="Roboto"/>
              </a:rPr>
              <a:t>Elasticidad rápida (estirarse y contraerse)</a:t>
            </a:r>
          </a:p>
        </p:txBody>
      </p:sp>
      <p:sp>
        <p:nvSpPr>
          <p:cNvPr id="33" name="TextBox 18">
            <a:extLst>
              <a:ext uri="{FF2B5EF4-FFF2-40B4-BE49-F238E27FC236}">
                <a16:creationId xmlns:a16="http://schemas.microsoft.com/office/drawing/2014/main" id="{D3FED235-FC9F-4BB2-A3AF-E46F556CFDE4}"/>
              </a:ext>
            </a:extLst>
          </p:cNvPr>
          <p:cNvSpPr txBox="1"/>
          <p:nvPr/>
        </p:nvSpPr>
        <p:spPr>
          <a:xfrm>
            <a:off x="7494835" y="2847179"/>
            <a:ext cx="1456567" cy="1015663"/>
          </a:xfrm>
          <a:prstGeom prst="rect">
            <a:avLst/>
          </a:prstGeom>
          <a:noFill/>
        </p:spPr>
        <p:txBody>
          <a:bodyPr wrap="square" rtlCol="0">
            <a:spAutoFit/>
          </a:bodyPr>
          <a:lstStyle/>
          <a:p>
            <a:pPr algn="ctr" defTabSz="457097"/>
            <a:r>
              <a:rPr lang="es-AR" sz="1500" dirty="0">
                <a:solidFill>
                  <a:schemeClr val="accent2"/>
                </a:solidFill>
                <a:latin typeface="Roboto"/>
                <a:ea typeface="Roboto"/>
              </a:rPr>
              <a:t>Servicio medido (e incluso pago por uso)</a:t>
            </a:r>
          </a:p>
        </p:txBody>
      </p:sp>
    </p:spTree>
    <p:extLst>
      <p:ext uri="{BB962C8B-B14F-4D97-AF65-F5344CB8AC3E}">
        <p14:creationId xmlns:p14="http://schemas.microsoft.com/office/powerpoint/2010/main" val="40425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TotalTime>
  <Words>2019</Words>
  <Application>Microsoft Office PowerPoint</Application>
  <PresentationFormat>Presentación en pantalla (16:9)</PresentationFormat>
  <Paragraphs>176</Paragraphs>
  <Slides>37</Slides>
  <Notes>34</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37</vt:i4>
      </vt:variant>
    </vt:vector>
  </HeadingPairs>
  <TitlesOfParts>
    <vt:vector size="49" baseType="lpstr">
      <vt:lpstr>DM Sans</vt:lpstr>
      <vt:lpstr>Arial</vt:lpstr>
      <vt:lpstr>Roboto</vt:lpstr>
      <vt:lpstr>Poppins</vt:lpstr>
      <vt:lpstr>Calibri</vt:lpstr>
      <vt:lpstr>Helvetica Neue</vt:lpstr>
      <vt:lpstr>Poppins SemiBold</vt:lpstr>
      <vt:lpstr>Helvetica Neue Light</vt:lpstr>
      <vt:lpstr>Poppins Light</vt:lpstr>
      <vt:lpstr>Raleway</vt:lpstr>
      <vt:lpstr>Lato</vt:lpstr>
      <vt:lpstr>Simple Light</vt:lpstr>
      <vt:lpstr>Fundamentos del Cloud Computing</vt:lpstr>
      <vt:lpstr>IMPORTANCIA DEL CLOUD COMPUTING</vt:lpstr>
      <vt:lpstr>Presentación de PowerPoint</vt:lpstr>
      <vt:lpstr>Presentación de PowerPoint</vt:lpstr>
      <vt:lpstr>Cloud Computing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Proveedores Cloud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Gastos de Capital vs Gastos Operativos</vt:lpstr>
      <vt:lpstr>Presentación de PowerPoint</vt:lpstr>
      <vt:lpstr>Presentación de PowerPoint</vt:lpstr>
      <vt:lpstr>¿Qué es Azure?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Introduccion a R</dc:title>
  <cp:lastModifiedBy>Layla Scheli</cp:lastModifiedBy>
  <cp:revision>52</cp:revision>
  <dcterms:modified xsi:type="dcterms:W3CDTF">2022-06-01T23:37:48Z</dcterms:modified>
</cp:coreProperties>
</file>